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handoutMasterIdLst>
    <p:handoutMasterId r:id="rId7"/>
  </p:handoutMasterIdLst>
  <p:sldIdLst>
    <p:sldId id="272" r:id="rId2"/>
    <p:sldId id="273" r:id="rId3"/>
    <p:sldId id="267" r:id="rId4"/>
    <p:sldId id="268" r:id="rId5"/>
  </p:sldIdLst>
  <p:sldSz cx="6858000" cy="9906000" type="A4"/>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F25"/>
    <a:srgbClr val="00B0F0"/>
    <a:srgbClr val="FFFF99"/>
    <a:srgbClr val="A7FFCF"/>
    <a:srgbClr val="FFCCFF"/>
    <a:srgbClr val="FF99FF"/>
    <a:srgbClr val="93FFC4"/>
    <a:srgbClr val="19FF81"/>
    <a:srgbClr val="D7FB2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8" autoAdjust="0"/>
  </p:normalViewPr>
  <p:slideViewPr>
    <p:cSldViewPr snapToGrid="0">
      <p:cViewPr varScale="1">
        <p:scale>
          <a:sx n="42" d="100"/>
          <a:sy n="42" d="100"/>
        </p:scale>
        <p:origin x="160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4" d="100"/>
          <a:sy n="114" d="100"/>
        </p:scale>
        <p:origin x="216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8"/>
            <a:ext cx="4435884" cy="356402"/>
          </a:xfrm>
          <a:prstGeom prst="rect">
            <a:avLst/>
          </a:prstGeom>
        </p:spPr>
        <p:txBody>
          <a:bodyPr vert="horz" lIns="95358" tIns="47677" rIns="95358" bIns="4767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6317" y="8"/>
            <a:ext cx="4435882" cy="356402"/>
          </a:xfrm>
          <a:prstGeom prst="rect">
            <a:avLst/>
          </a:prstGeom>
        </p:spPr>
        <p:txBody>
          <a:bodyPr vert="horz" lIns="95358" tIns="47677" rIns="95358" bIns="47677" rtlCol="0"/>
          <a:lstStyle>
            <a:lvl1pPr algn="r">
              <a:defRPr sz="1200"/>
            </a:lvl1pPr>
          </a:lstStyle>
          <a:p>
            <a:fld id="{5A172BC8-1A90-4339-B7BF-A5B71BB21DF7}" type="datetimeFigureOut">
              <a:rPr kumimoji="1" lang="ja-JP" altLang="en-US" smtClean="0"/>
              <a:t>2025/7/5</a:t>
            </a:fld>
            <a:endParaRPr kumimoji="1" lang="ja-JP" altLang="en-US"/>
          </a:p>
        </p:txBody>
      </p:sp>
      <p:sp>
        <p:nvSpPr>
          <p:cNvPr id="4" name="フッター プレースホルダー 3"/>
          <p:cNvSpPr>
            <a:spLocks noGrp="1"/>
          </p:cNvSpPr>
          <p:nvPr>
            <p:ph type="ftr" sz="quarter" idx="2"/>
          </p:nvPr>
        </p:nvSpPr>
        <p:spPr>
          <a:xfrm>
            <a:off x="1" y="6747670"/>
            <a:ext cx="4435884" cy="356402"/>
          </a:xfrm>
          <a:prstGeom prst="rect">
            <a:avLst/>
          </a:prstGeom>
        </p:spPr>
        <p:txBody>
          <a:bodyPr vert="horz" lIns="95358" tIns="47677" rIns="95358" bIns="4767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6317" y="6747670"/>
            <a:ext cx="4435882" cy="356402"/>
          </a:xfrm>
          <a:prstGeom prst="rect">
            <a:avLst/>
          </a:prstGeom>
        </p:spPr>
        <p:txBody>
          <a:bodyPr vert="horz" lIns="95358" tIns="47677" rIns="95358" bIns="47677" rtlCol="0" anchor="b"/>
          <a:lstStyle>
            <a:lvl1pPr algn="r">
              <a:defRPr sz="1200"/>
            </a:lvl1pPr>
          </a:lstStyle>
          <a:p>
            <a:fld id="{5316FEF6-22BA-467A-A671-60F9EC7BC800}" type="slidenum">
              <a:rPr kumimoji="1" lang="ja-JP" altLang="en-US" smtClean="0"/>
              <a:t>‹#›</a:t>
            </a:fld>
            <a:endParaRPr kumimoji="1" lang="ja-JP" altLang="en-US"/>
          </a:p>
        </p:txBody>
      </p:sp>
    </p:spTree>
    <p:extLst>
      <p:ext uri="{BB962C8B-B14F-4D97-AF65-F5344CB8AC3E}">
        <p14:creationId xmlns:p14="http://schemas.microsoft.com/office/powerpoint/2010/main" val="3454090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4435000" cy="356437"/>
          </a:xfrm>
          <a:prstGeom prst="rect">
            <a:avLst/>
          </a:prstGeom>
        </p:spPr>
        <p:txBody>
          <a:bodyPr vert="horz" lIns="95358" tIns="47677" rIns="95358" bIns="47677"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54" y="3"/>
            <a:ext cx="4435000" cy="356437"/>
          </a:xfrm>
          <a:prstGeom prst="rect">
            <a:avLst/>
          </a:prstGeom>
        </p:spPr>
        <p:txBody>
          <a:bodyPr vert="horz" lIns="95358" tIns="47677" rIns="95358" bIns="47677" rtlCol="0"/>
          <a:lstStyle>
            <a:lvl1pPr algn="r">
              <a:defRPr sz="1200"/>
            </a:lvl1pPr>
          </a:lstStyle>
          <a:p>
            <a:fld id="{DBF96A89-2AE4-46E0-9CC1-CD451914F552}" type="datetimeFigureOut">
              <a:rPr kumimoji="1" lang="ja-JP" altLang="en-US" smtClean="0"/>
              <a:t>2025/7/5</a:t>
            </a:fld>
            <a:endParaRPr kumimoji="1" lang="ja-JP" altLang="en-US"/>
          </a:p>
        </p:txBody>
      </p:sp>
      <p:sp>
        <p:nvSpPr>
          <p:cNvPr id="4" name="スライド イメージ プレースホルダー 3"/>
          <p:cNvSpPr>
            <a:spLocks noGrp="1" noRot="1" noChangeAspect="1"/>
          </p:cNvSpPr>
          <p:nvPr>
            <p:ph type="sldImg" idx="2"/>
          </p:nvPr>
        </p:nvSpPr>
        <p:spPr>
          <a:xfrm>
            <a:off x="4287838" y="890588"/>
            <a:ext cx="1658937" cy="2395537"/>
          </a:xfrm>
          <a:prstGeom prst="rect">
            <a:avLst/>
          </a:prstGeom>
          <a:noFill/>
          <a:ln w="12700">
            <a:solidFill>
              <a:prstClr val="black"/>
            </a:solidFill>
          </a:ln>
        </p:spPr>
        <p:txBody>
          <a:bodyPr vert="horz" lIns="95358" tIns="47677" rIns="95358" bIns="47677" rtlCol="0" anchor="ctr"/>
          <a:lstStyle/>
          <a:p>
            <a:endParaRPr lang="ja-JP" altLang="en-US"/>
          </a:p>
        </p:txBody>
      </p:sp>
      <p:sp>
        <p:nvSpPr>
          <p:cNvPr id="5" name="ノート プレースホルダー 4"/>
          <p:cNvSpPr>
            <a:spLocks noGrp="1"/>
          </p:cNvSpPr>
          <p:nvPr>
            <p:ph type="body" sz="quarter" idx="3"/>
          </p:nvPr>
        </p:nvSpPr>
        <p:spPr>
          <a:xfrm>
            <a:off x="1023463" y="3418841"/>
            <a:ext cx="8187690" cy="2797225"/>
          </a:xfrm>
          <a:prstGeom prst="rect">
            <a:avLst/>
          </a:prstGeom>
        </p:spPr>
        <p:txBody>
          <a:bodyPr vert="horz" lIns="95358" tIns="47677" rIns="95358" bIns="476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747636"/>
            <a:ext cx="4435000" cy="356436"/>
          </a:xfrm>
          <a:prstGeom prst="rect">
            <a:avLst/>
          </a:prstGeom>
        </p:spPr>
        <p:txBody>
          <a:bodyPr vert="horz" lIns="95358" tIns="47677" rIns="95358" bIns="476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54" y="6747636"/>
            <a:ext cx="4435000" cy="356436"/>
          </a:xfrm>
          <a:prstGeom prst="rect">
            <a:avLst/>
          </a:prstGeom>
        </p:spPr>
        <p:txBody>
          <a:bodyPr vert="horz" lIns="95358" tIns="47677" rIns="95358" bIns="47677" rtlCol="0" anchor="b"/>
          <a:lstStyle>
            <a:lvl1pPr algn="r">
              <a:defRPr sz="1200"/>
            </a:lvl1pPr>
          </a:lstStyle>
          <a:p>
            <a:fld id="{6A1B786C-E2A2-4F46-BC9D-D00EE4A59750}" type="slidenum">
              <a:rPr kumimoji="1" lang="ja-JP" altLang="en-US" smtClean="0"/>
              <a:t>‹#›</a:t>
            </a:fld>
            <a:endParaRPr kumimoji="1" lang="ja-JP" altLang="en-US"/>
          </a:p>
        </p:txBody>
      </p:sp>
    </p:spTree>
    <p:extLst>
      <p:ext uri="{BB962C8B-B14F-4D97-AF65-F5344CB8AC3E}">
        <p14:creationId xmlns:p14="http://schemas.microsoft.com/office/powerpoint/2010/main" val="34456330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87838" y="890588"/>
            <a:ext cx="1658937" cy="23955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6EC745-EED2-4DD0-80D1-4BBE8ABE9731}" type="slidenum">
              <a:rPr kumimoji="1" lang="ja-JP" altLang="en-US" smtClean="0"/>
              <a:t>1</a:t>
            </a:fld>
            <a:endParaRPr kumimoji="1" lang="ja-JP" altLang="en-US"/>
          </a:p>
        </p:txBody>
      </p:sp>
    </p:spTree>
    <p:extLst>
      <p:ext uri="{BB962C8B-B14F-4D97-AF65-F5344CB8AC3E}">
        <p14:creationId xmlns:p14="http://schemas.microsoft.com/office/powerpoint/2010/main" val="63564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87838" y="890588"/>
            <a:ext cx="1658937" cy="23955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BCC2D0-FB91-44D9-B7B3-6692FEAB0E1C}" type="slidenum">
              <a:rPr kumimoji="1" lang="ja-JP" altLang="en-US" smtClean="0"/>
              <a:t>3</a:t>
            </a:fld>
            <a:endParaRPr kumimoji="1" lang="ja-JP" altLang="en-US"/>
          </a:p>
        </p:txBody>
      </p:sp>
    </p:spTree>
    <p:extLst>
      <p:ext uri="{BB962C8B-B14F-4D97-AF65-F5344CB8AC3E}">
        <p14:creationId xmlns:p14="http://schemas.microsoft.com/office/powerpoint/2010/main" val="177272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363110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230323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170212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14676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170250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412243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178037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410478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287229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76539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90555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565999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microsoft.com/office/2007/relationships/hdphoto" Target="../media/hdphoto7.wdp"/><Relationship Id="rId3" Type="http://schemas.openxmlformats.org/officeDocument/2006/relationships/image" Target="../media/image1.png"/><Relationship Id="rId21" Type="http://schemas.openxmlformats.org/officeDocument/2006/relationships/image" Target="../media/image11.png"/><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9.png"/><Relationship Id="rId2" Type="http://schemas.openxmlformats.org/officeDocument/2006/relationships/notesSlide" Target="../notesSlides/notesSlide1.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5" Type="http://schemas.openxmlformats.org/officeDocument/2006/relationships/image" Target="../media/image8.png"/><Relationship Id="rId23" Type="http://schemas.openxmlformats.org/officeDocument/2006/relationships/image" Target="../media/image12.jpeg"/><Relationship Id="rId10" Type="http://schemas.openxmlformats.org/officeDocument/2006/relationships/image" Target="../media/image5.jpeg"/><Relationship Id="rId19" Type="http://schemas.openxmlformats.org/officeDocument/2006/relationships/image" Target="../media/image10.png"/><Relationship Id="rId4" Type="http://schemas.openxmlformats.org/officeDocument/2006/relationships/image" Target="../media/image2.png"/><Relationship Id="rId9" Type="http://schemas.microsoft.com/office/2007/relationships/hdphoto" Target="../media/hdphoto3.wdp"/><Relationship Id="rId14" Type="http://schemas.microsoft.com/office/2007/relationships/hdphoto" Target="../media/hdphoto5.wdp"/><Relationship Id="rId22" Type="http://schemas.microsoft.com/office/2007/relationships/hdphoto" Target="../media/hdphoto9.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14.png"/><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05491" y="6505972"/>
            <a:ext cx="6319535" cy="815608"/>
          </a:xfrm>
          <a:prstGeom prst="rect">
            <a:avLst/>
          </a:prstGeom>
          <a:noFill/>
        </p:spPr>
        <p:txBody>
          <a:bodyPr wrap="square" rtlCol="0">
            <a:spAutoFit/>
          </a:bodyPr>
          <a:lstStyle/>
          <a:p>
            <a:pPr algn="ctr"/>
            <a:r>
              <a:rPr lang="ja-JP" altLang="en-US" sz="4700" b="1" spc="600" dirty="0">
                <a:solidFill>
                  <a:srgbClr val="C00000"/>
                </a:solidFill>
                <a:latin typeface="Bodoni MT Black" panose="02070A03080606020203" pitchFamily="18" charset="0"/>
                <a:ea typeface="ＤＦ特太ゴシック体" panose="020B0509000000000000" pitchFamily="49" charset="-128"/>
              </a:rPr>
              <a:t>北海道寿都高等学校</a:t>
            </a:r>
          </a:p>
        </p:txBody>
      </p:sp>
      <p:sp>
        <p:nvSpPr>
          <p:cNvPr id="3" name="テキスト ボックス 2"/>
          <p:cNvSpPr txBox="1"/>
          <p:nvPr/>
        </p:nvSpPr>
        <p:spPr>
          <a:xfrm>
            <a:off x="2080528" y="1388332"/>
            <a:ext cx="4678143" cy="523220"/>
          </a:xfrm>
          <a:prstGeom prst="rect">
            <a:avLst/>
          </a:prstGeom>
          <a:noFill/>
        </p:spPr>
        <p:txBody>
          <a:bodyPr wrap="square" rtlCol="0">
            <a:spAutoFit/>
          </a:bodyPr>
          <a:lstStyle/>
          <a:p>
            <a:r>
              <a:rPr lang="ja-JP" altLang="en-US" sz="2800" spc="300" dirty="0">
                <a:latin typeface="ＤＦ特太ゴシック体" panose="020B0509000000000000" pitchFamily="49" charset="-128"/>
                <a:ea typeface="ＤＦ特太ゴシック体" panose="020B0509000000000000" pitchFamily="49" charset="-128"/>
              </a:rPr>
              <a:t>生徒が夢を実現する学校</a:t>
            </a:r>
          </a:p>
        </p:txBody>
      </p:sp>
      <p:sp>
        <p:nvSpPr>
          <p:cNvPr id="24" name="テキスト ボックス 23"/>
          <p:cNvSpPr txBox="1"/>
          <p:nvPr/>
        </p:nvSpPr>
        <p:spPr>
          <a:xfrm>
            <a:off x="2017508" y="205068"/>
            <a:ext cx="4106779" cy="461665"/>
          </a:xfrm>
          <a:prstGeom prst="rect">
            <a:avLst/>
          </a:prstGeom>
          <a:noFill/>
        </p:spPr>
        <p:txBody>
          <a:bodyPr wrap="square" rtlCol="0">
            <a:spAutoFit/>
          </a:bodyPr>
          <a:lstStyle/>
          <a:p>
            <a:r>
              <a:rPr lang="en-US" altLang="ja-JP" sz="2400" dirty="0">
                <a:ln w="6350">
                  <a:solidFill>
                    <a:srgbClr val="DB3F25"/>
                  </a:solidFill>
                </a:ln>
                <a:solidFill>
                  <a:srgbClr val="FFC000"/>
                </a:solidFill>
                <a:latin typeface="Gill Sans Ultra Bold" panose="020B0A02020104020203" pitchFamily="34" charset="0"/>
              </a:rPr>
              <a:t>2025 School Guide</a:t>
            </a:r>
            <a:endParaRPr lang="ja-JP" altLang="en-US" sz="2400" dirty="0">
              <a:ln w="6350">
                <a:solidFill>
                  <a:srgbClr val="DB3F25"/>
                </a:solidFill>
              </a:ln>
              <a:solidFill>
                <a:srgbClr val="FFC000"/>
              </a:solidFill>
              <a:latin typeface="Gill Sans Ultra Bold" panose="020B0A02020104020203" pitchFamily="34" charset="0"/>
            </a:endParaRPr>
          </a:p>
        </p:txBody>
      </p:sp>
      <p:pic>
        <p:nvPicPr>
          <p:cNvPr id="5" name="図 4"/>
          <p:cNvPicPr>
            <a:picLocks noChangeAspect="1"/>
          </p:cNvPicPr>
          <p:nvPr/>
        </p:nvPicPr>
        <p:blipFill>
          <a:blip r:embed="rId3"/>
          <a:stretch>
            <a:fillRect/>
          </a:stretch>
        </p:blipFill>
        <p:spPr>
          <a:xfrm>
            <a:off x="1567178" y="588670"/>
            <a:ext cx="5371042" cy="859611"/>
          </a:xfrm>
          <a:prstGeom prst="rect">
            <a:avLst/>
          </a:prstGeom>
        </p:spPr>
      </p:pic>
      <p:pic>
        <p:nvPicPr>
          <p:cNvPr id="15" name="図 14" descr="草の上に座っている少年&#10;&#10;AI 生成コンテンツは誤りを含む可能性があります。">
            <a:extLst>
              <a:ext uri="{FF2B5EF4-FFF2-40B4-BE49-F238E27FC236}">
                <a16:creationId xmlns:a16="http://schemas.microsoft.com/office/drawing/2014/main" id="{44D0329C-944A-16C3-5724-A2D1CF54A5A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037294"/>
            <a:ext cx="1424268" cy="2614512"/>
          </a:xfrm>
          <a:prstGeom prst="rect">
            <a:avLst/>
          </a:prstGeom>
        </p:spPr>
      </p:pic>
      <p:pic>
        <p:nvPicPr>
          <p:cNvPr id="8" name="図 7" descr="草, 人, 屋外, 座る が含まれている画像&#10;&#10;AI 生成コンテンツは誤りを含む可能性があります。">
            <a:extLst>
              <a:ext uri="{FF2B5EF4-FFF2-40B4-BE49-F238E27FC236}">
                <a16:creationId xmlns:a16="http://schemas.microsoft.com/office/drawing/2014/main" id="{E763920D-2E13-5B4C-2EC5-88EFEE22D90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148057" y="4267887"/>
            <a:ext cx="2709945" cy="2068531"/>
          </a:xfrm>
          <a:prstGeom prst="rect">
            <a:avLst/>
          </a:prstGeom>
        </p:spPr>
      </p:pic>
      <p:pic>
        <p:nvPicPr>
          <p:cNvPr id="20" name="図 19" descr="自転車に乗っている人たち">
            <a:extLst>
              <a:ext uri="{FF2B5EF4-FFF2-40B4-BE49-F238E27FC236}">
                <a16:creationId xmlns:a16="http://schemas.microsoft.com/office/drawing/2014/main" id="{4A060768-142E-46F6-49F8-017DE5C2020A}"/>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393" y="4452845"/>
            <a:ext cx="2513472" cy="1885529"/>
          </a:xfrm>
          <a:prstGeom prst="rect">
            <a:avLst/>
          </a:prstGeom>
        </p:spPr>
      </p:pic>
      <p:pic>
        <p:nvPicPr>
          <p:cNvPr id="27" name="図 26" descr="テーブルを囲む人々&#10;&#10;AI 生成コンテンツは誤りを含む可能性があります。">
            <a:extLst>
              <a:ext uri="{FF2B5EF4-FFF2-40B4-BE49-F238E27FC236}">
                <a16:creationId xmlns:a16="http://schemas.microsoft.com/office/drawing/2014/main" id="{E14F6009-7F80-53BE-1224-3E17885756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70399" y="3686051"/>
            <a:ext cx="1366263" cy="1490274"/>
          </a:xfrm>
          <a:prstGeom prst="rect">
            <a:avLst/>
          </a:prstGeom>
        </p:spPr>
      </p:pic>
      <p:pic>
        <p:nvPicPr>
          <p:cNvPr id="29" name="図 28" descr="草, 人, 屋外, 座る が含まれている画像">
            <a:extLst>
              <a:ext uri="{FF2B5EF4-FFF2-40B4-BE49-F238E27FC236}">
                <a16:creationId xmlns:a16="http://schemas.microsoft.com/office/drawing/2014/main" id="{5D3F0EB4-2E10-BF17-D75C-8569C412DF09}"/>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45277" y="2037293"/>
            <a:ext cx="2829823" cy="1676435"/>
          </a:xfrm>
          <a:prstGeom prst="rect">
            <a:avLst/>
          </a:prstGeom>
        </p:spPr>
      </p:pic>
      <p:sp>
        <p:nvSpPr>
          <p:cNvPr id="30" name="タイトル 1">
            <a:extLst>
              <a:ext uri="{FF2B5EF4-FFF2-40B4-BE49-F238E27FC236}">
                <a16:creationId xmlns:a16="http://schemas.microsoft.com/office/drawing/2014/main" id="{78FFDEB7-404E-7A6F-4B36-9E9762C4F7A6}"/>
              </a:ext>
            </a:extLst>
          </p:cNvPr>
          <p:cNvSpPr>
            <a:spLocks noGrp="1"/>
          </p:cNvSpPr>
          <p:nvPr>
            <p:ph type="ctrTitle"/>
          </p:nvPr>
        </p:nvSpPr>
        <p:spPr>
          <a:xfrm>
            <a:off x="234868" y="341167"/>
            <a:ext cx="1771732" cy="1312899"/>
          </a:xfrm>
        </p:spPr>
        <p:txBody>
          <a:bodyPr>
            <a:noAutofit/>
          </a:bodyPr>
          <a:lstStyle/>
          <a:p>
            <a:pPr algn="l"/>
            <a:r>
              <a:rPr kumimoji="1" lang="ja-JP" altLang="en-US" sz="10000" i="1" dirty="0">
                <a:ln w="19050">
                  <a:solidFill>
                    <a:srgbClr val="DB3F25"/>
                  </a:solidFill>
                </a:ln>
                <a:solidFill>
                  <a:srgbClr val="FFC000"/>
                </a:solidFill>
                <a:latin typeface="ＤＦ特太ゴシック体" panose="020B0509000000000000" pitchFamily="49" charset="-128"/>
                <a:ea typeface="ＤＦ特太ゴシック体" panose="020B0509000000000000" pitchFamily="49" charset="-128"/>
              </a:rPr>
              <a:t>今</a:t>
            </a:r>
          </a:p>
        </p:txBody>
      </p:sp>
      <p:pic>
        <p:nvPicPr>
          <p:cNvPr id="12" name="図 11" descr="椅子に座っている人たち">
            <a:extLst>
              <a:ext uri="{FF2B5EF4-FFF2-40B4-BE49-F238E27FC236}">
                <a16:creationId xmlns:a16="http://schemas.microsoft.com/office/drawing/2014/main" id="{805A158C-5881-EA6C-218D-8A897D401E81}"/>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773863" y="2037293"/>
            <a:ext cx="3084137" cy="1897573"/>
          </a:xfrm>
          <a:prstGeom prst="rect">
            <a:avLst/>
          </a:prstGeom>
        </p:spPr>
      </p:pic>
      <p:pic>
        <p:nvPicPr>
          <p:cNvPr id="14" name="図 13" descr="草, 人, 屋外, 座る が含まれている画像&#10;&#10;AI 生成コンテンツは誤りを含む可能性があります。">
            <a:extLst>
              <a:ext uri="{FF2B5EF4-FFF2-40B4-BE49-F238E27FC236}">
                <a16:creationId xmlns:a16="http://schemas.microsoft.com/office/drawing/2014/main" id="{1BFE456F-02EE-3C18-8837-64F8144D9CA8}"/>
              </a:ext>
            </a:extLst>
          </p:cNvPr>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454134" y="5024017"/>
            <a:ext cx="1749869" cy="1312401"/>
          </a:xfrm>
          <a:prstGeom prst="rect">
            <a:avLst/>
          </a:prstGeom>
        </p:spPr>
      </p:pic>
      <p:pic>
        <p:nvPicPr>
          <p:cNvPr id="17" name="図 16" descr="人, 屋外, テーブル, 食品 が含まれている画像">
            <a:extLst>
              <a:ext uri="{FF2B5EF4-FFF2-40B4-BE49-F238E27FC236}">
                <a16:creationId xmlns:a16="http://schemas.microsoft.com/office/drawing/2014/main" id="{58DD0DE2-D7D1-3ED5-BD84-89CD65283047}"/>
              </a:ext>
            </a:extLst>
          </p:cNvPr>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709944" y="3521517"/>
            <a:ext cx="1709656" cy="1504456"/>
          </a:xfrm>
          <a:prstGeom prst="rect">
            <a:avLst/>
          </a:prstGeom>
        </p:spPr>
      </p:pic>
      <p:pic>
        <p:nvPicPr>
          <p:cNvPr id="21" name="図 20" descr="テーブルで食事をしている人達">
            <a:extLst>
              <a:ext uri="{FF2B5EF4-FFF2-40B4-BE49-F238E27FC236}">
                <a16:creationId xmlns:a16="http://schemas.microsoft.com/office/drawing/2014/main" id="{06DBB7A0-28A1-F0A7-B36E-9BFB9B9D17E1}"/>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347661" y="3773000"/>
            <a:ext cx="1227637" cy="962026"/>
          </a:xfrm>
          <a:prstGeom prst="rect">
            <a:avLst/>
          </a:prstGeom>
        </p:spPr>
      </p:pic>
      <p:pic>
        <p:nvPicPr>
          <p:cNvPr id="26" name="図 25" descr="レストランで食事をしている子供たち">
            <a:extLst>
              <a:ext uri="{FF2B5EF4-FFF2-40B4-BE49-F238E27FC236}">
                <a16:creationId xmlns:a16="http://schemas.microsoft.com/office/drawing/2014/main" id="{22B9652B-F7AC-B6DE-E9E1-FD9DAEC400A6}"/>
              </a:ext>
            </a:extLst>
          </p:cNvPr>
          <p:cNvPicPr>
            <a:picLocks noChangeAspect="1"/>
          </p:cNvPicPr>
          <p:nvPr/>
        </p:nvPicPr>
        <p:blipFill>
          <a:blip r:embed="rId21" cstate="print">
            <a:extLst>
              <a:ext uri="{BEBA8EAE-BF5A-486C-A8C5-ECC9F3942E4B}">
                <a14:imgProps xmlns:a14="http://schemas.microsoft.com/office/drawing/2010/main">
                  <a14:imgLayer r:embed="rId22">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575300" y="3773000"/>
            <a:ext cx="1282700" cy="962026"/>
          </a:xfrm>
          <a:prstGeom prst="rect">
            <a:avLst/>
          </a:prstGeom>
        </p:spPr>
      </p:pic>
      <p:sp>
        <p:nvSpPr>
          <p:cNvPr id="4" name="角丸四角形 3"/>
          <p:cNvSpPr/>
          <p:nvPr/>
        </p:nvSpPr>
        <p:spPr>
          <a:xfrm>
            <a:off x="234868" y="7493090"/>
            <a:ext cx="6460783" cy="2083172"/>
          </a:xfrm>
          <a:prstGeom prst="roundRect">
            <a:avLst/>
          </a:prstGeom>
          <a:blipFill>
            <a:blip r:embed="rId2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rgbClr val="920000"/>
                </a:solidFill>
                <a:latin typeface="BIZ UDゴシック" panose="020B0400000000000000" pitchFamily="49" charset="-128"/>
                <a:ea typeface="BIZ UDゴシック" panose="020B0400000000000000" pitchFamily="49" charset="-128"/>
              </a:rPr>
              <a:t>〒</a:t>
            </a:r>
            <a:r>
              <a:rPr lang="en-US" altLang="ja-JP" sz="1600" dirty="0">
                <a:solidFill>
                  <a:srgbClr val="920000"/>
                </a:solidFill>
                <a:latin typeface="BIZ UDゴシック" panose="020B0400000000000000" pitchFamily="49" charset="-128"/>
                <a:ea typeface="BIZ UDゴシック" panose="020B0400000000000000" pitchFamily="49" charset="-128"/>
              </a:rPr>
              <a:t>048-0401</a:t>
            </a:r>
          </a:p>
          <a:p>
            <a:r>
              <a:rPr lang="ja-JP" altLang="en-US" sz="1600" dirty="0">
                <a:solidFill>
                  <a:srgbClr val="920000"/>
                </a:solidFill>
                <a:latin typeface="BIZ UDゴシック" panose="020B0400000000000000" pitchFamily="49" charset="-128"/>
                <a:ea typeface="BIZ UDゴシック" panose="020B0400000000000000" pitchFamily="49" charset="-128"/>
              </a:rPr>
              <a:t>北海道寿都郡寿都町字新栄町</a:t>
            </a:r>
            <a:r>
              <a:rPr lang="en-US" altLang="ja-JP" sz="1600" dirty="0">
                <a:solidFill>
                  <a:srgbClr val="920000"/>
                </a:solidFill>
                <a:latin typeface="BIZ UDゴシック" panose="020B0400000000000000" pitchFamily="49" charset="-128"/>
                <a:ea typeface="BIZ UDゴシック" panose="020B0400000000000000" pitchFamily="49" charset="-128"/>
              </a:rPr>
              <a:t>136</a:t>
            </a:r>
            <a:r>
              <a:rPr lang="ja-JP" altLang="en-US" sz="1600" dirty="0">
                <a:solidFill>
                  <a:srgbClr val="920000"/>
                </a:solidFill>
                <a:latin typeface="BIZ UDゴシック" panose="020B0400000000000000" pitchFamily="49" charset="-128"/>
                <a:ea typeface="BIZ UDゴシック" panose="020B0400000000000000" pitchFamily="49" charset="-128"/>
              </a:rPr>
              <a:t>番地</a:t>
            </a:r>
          </a:p>
          <a:p>
            <a:r>
              <a:rPr lang="en-US" altLang="ja-JP" sz="1600" dirty="0">
                <a:solidFill>
                  <a:srgbClr val="920000"/>
                </a:solidFill>
                <a:latin typeface="BIZ UDゴシック" panose="020B0400000000000000" pitchFamily="49" charset="-128"/>
                <a:ea typeface="BIZ UDゴシック" panose="020B0400000000000000" pitchFamily="49" charset="-128"/>
              </a:rPr>
              <a:t>TEL</a:t>
            </a:r>
            <a:r>
              <a:rPr lang="ja-JP" altLang="en-US" sz="1600" dirty="0">
                <a:solidFill>
                  <a:srgbClr val="920000"/>
                </a:solidFill>
                <a:latin typeface="BIZ UDゴシック" panose="020B0400000000000000" pitchFamily="49" charset="-128"/>
                <a:ea typeface="BIZ UDゴシック" panose="020B0400000000000000" pitchFamily="49" charset="-128"/>
              </a:rPr>
              <a:t>（職員室）</a:t>
            </a:r>
            <a:r>
              <a:rPr lang="en-US" altLang="ja-JP" sz="1600" dirty="0">
                <a:solidFill>
                  <a:srgbClr val="920000"/>
                </a:solidFill>
                <a:latin typeface="BIZ UDゴシック" panose="020B0400000000000000" pitchFamily="49" charset="-128"/>
                <a:ea typeface="BIZ UDゴシック" panose="020B0400000000000000" pitchFamily="49" charset="-128"/>
              </a:rPr>
              <a:t>0136-62-2289</a:t>
            </a:r>
            <a:r>
              <a:rPr lang="ja-JP" altLang="en-US" sz="1600" dirty="0">
                <a:solidFill>
                  <a:srgbClr val="920000"/>
                </a:solidFill>
                <a:latin typeface="BIZ UDゴシック" panose="020B0400000000000000" pitchFamily="49" charset="-128"/>
                <a:ea typeface="BIZ UDゴシック" panose="020B0400000000000000" pitchFamily="49" charset="-128"/>
              </a:rPr>
              <a:t>　（事務室）</a:t>
            </a:r>
            <a:r>
              <a:rPr lang="en-US" altLang="ja-JP" sz="1600" dirty="0">
                <a:solidFill>
                  <a:srgbClr val="920000"/>
                </a:solidFill>
                <a:latin typeface="BIZ UDゴシック" panose="020B0400000000000000" pitchFamily="49" charset="-128"/>
                <a:ea typeface="BIZ UDゴシック" panose="020B0400000000000000" pitchFamily="49" charset="-128"/>
              </a:rPr>
              <a:t>0136-62-2144</a:t>
            </a:r>
          </a:p>
          <a:p>
            <a:r>
              <a:rPr lang="en-US" altLang="ja-JP" sz="1600" dirty="0">
                <a:solidFill>
                  <a:srgbClr val="920000"/>
                </a:solidFill>
                <a:latin typeface="BIZ UDゴシック" panose="020B0400000000000000" pitchFamily="49" charset="-128"/>
                <a:ea typeface="BIZ UDゴシック" panose="020B0400000000000000" pitchFamily="49" charset="-128"/>
              </a:rPr>
              <a:t>FAX</a:t>
            </a:r>
            <a:r>
              <a:rPr lang="ja-JP" altLang="en-US" sz="1600" dirty="0">
                <a:solidFill>
                  <a:srgbClr val="920000"/>
                </a:solidFill>
                <a:latin typeface="BIZ UDゴシック" panose="020B0400000000000000" pitchFamily="49" charset="-128"/>
                <a:ea typeface="BIZ UDゴシック" panose="020B0400000000000000" pitchFamily="49" charset="-128"/>
              </a:rPr>
              <a:t>：</a:t>
            </a:r>
            <a:r>
              <a:rPr lang="en-US" altLang="ja-JP" sz="1600" dirty="0">
                <a:solidFill>
                  <a:srgbClr val="920000"/>
                </a:solidFill>
                <a:latin typeface="BIZ UDゴシック" panose="020B0400000000000000" pitchFamily="49" charset="-128"/>
                <a:ea typeface="BIZ UDゴシック" panose="020B0400000000000000" pitchFamily="49" charset="-128"/>
              </a:rPr>
              <a:t>0136-62-2289</a:t>
            </a:r>
            <a:r>
              <a:rPr lang="ja-JP" altLang="en-US" sz="1600" dirty="0">
                <a:solidFill>
                  <a:srgbClr val="920000"/>
                </a:solidFill>
                <a:latin typeface="BIZ UDゴシック" panose="020B0400000000000000" pitchFamily="49" charset="-128"/>
                <a:ea typeface="BIZ UDゴシック" panose="020B0400000000000000" pitchFamily="49" charset="-128"/>
              </a:rPr>
              <a:t>　　</a:t>
            </a:r>
          </a:p>
          <a:p>
            <a:r>
              <a:rPr lang="en-US" altLang="ja-JP" sz="1600" dirty="0">
                <a:solidFill>
                  <a:srgbClr val="920000"/>
                </a:solidFill>
                <a:latin typeface="BIZ UDゴシック" panose="020B0400000000000000" pitchFamily="49" charset="-128"/>
                <a:ea typeface="BIZ UDゴシック" panose="020B0400000000000000" pitchFamily="49" charset="-128"/>
              </a:rPr>
              <a:t>E-mail</a:t>
            </a:r>
            <a:r>
              <a:rPr lang="ja-JP" altLang="en-US" sz="1600" dirty="0">
                <a:solidFill>
                  <a:srgbClr val="920000"/>
                </a:solidFill>
                <a:latin typeface="BIZ UDゴシック" panose="020B0400000000000000" pitchFamily="49" charset="-128"/>
                <a:ea typeface="BIZ UDゴシック" panose="020B0400000000000000" pitchFamily="49" charset="-128"/>
              </a:rPr>
              <a:t>：</a:t>
            </a:r>
            <a:r>
              <a:rPr lang="en-US" altLang="ja-JP" sz="1600" dirty="0">
                <a:solidFill>
                  <a:srgbClr val="920000"/>
                </a:solidFill>
                <a:latin typeface="BIZ UDゴシック" panose="020B0400000000000000" pitchFamily="49" charset="-128"/>
                <a:ea typeface="BIZ UDゴシック" panose="020B0400000000000000" pitchFamily="49" charset="-128"/>
              </a:rPr>
              <a:t>suttsu-z0@hokkaido-c.ed.jp</a:t>
            </a:r>
          </a:p>
          <a:p>
            <a:r>
              <a:rPr lang="en-US" altLang="ja-JP" sz="1600" dirty="0">
                <a:solidFill>
                  <a:srgbClr val="920000"/>
                </a:solidFill>
                <a:latin typeface="BIZ UDゴシック" panose="020B0400000000000000" pitchFamily="49" charset="-128"/>
                <a:ea typeface="BIZ UDゴシック" panose="020B0400000000000000" pitchFamily="49" charset="-128"/>
              </a:rPr>
              <a:t>URL</a:t>
            </a:r>
            <a:r>
              <a:rPr lang="ja-JP" altLang="en-US" sz="1600" dirty="0">
                <a:solidFill>
                  <a:srgbClr val="920000"/>
                </a:solidFill>
                <a:latin typeface="BIZ UDゴシック" panose="020B0400000000000000" pitchFamily="49" charset="-128"/>
                <a:ea typeface="BIZ UDゴシック" panose="020B0400000000000000" pitchFamily="49" charset="-128"/>
              </a:rPr>
              <a:t>　</a:t>
            </a:r>
            <a:r>
              <a:rPr lang="en-US" altLang="ja-JP" sz="1600" dirty="0">
                <a:solidFill>
                  <a:srgbClr val="920000"/>
                </a:solidFill>
                <a:latin typeface="BIZ UDゴシック" panose="020B0400000000000000" pitchFamily="49" charset="-128"/>
                <a:ea typeface="BIZ UDゴシック" panose="020B0400000000000000" pitchFamily="49" charset="-128"/>
              </a:rPr>
              <a:t>http://www.suttsu.hokkaido-c.ed.jp</a:t>
            </a:r>
            <a:endParaRPr kumimoji="1" lang="ja-JP" altLang="en-US" sz="1600" dirty="0">
              <a:solidFill>
                <a:srgbClr val="92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0154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54028" y="1512587"/>
            <a:ext cx="6574683" cy="996488"/>
          </a:xfrm>
          <a:prstGeom prst="roundRect">
            <a:avLst>
              <a:gd name="adj" fmla="val 94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numCol="1" spcCol="180000" rtlCol="0" anchor="t"/>
          <a:lstStyle/>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国</a:t>
            </a:r>
            <a:r>
              <a:rPr lang="zh-CN" altLang="en-US" b="1" dirty="0">
                <a:solidFill>
                  <a:schemeClr val="tx1"/>
                </a:solidFill>
                <a:latin typeface="UD デジタル 教科書体 N-R" panose="02020400000000000000" pitchFamily="17" charset="-128"/>
                <a:ea typeface="UD デジタル 教科書体 N-R" panose="02020400000000000000" pitchFamily="17" charset="-128"/>
              </a:rPr>
              <a:t>公立大学</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９</a:t>
            </a:r>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名</a:t>
            </a:r>
            <a:endParaRPr lang="en-US" altLang="zh-CN" sz="14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北海道大学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小樽商科大学</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北海道教育大学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北見工業大学</a:t>
            </a:r>
            <a:endParaRPr lang="en-US" altLang="zh-CN"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室蘭工業大学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岩手大学</a:t>
            </a:r>
            <a:endParaRPr lang="en-US" altLang="zh-CN" sz="1200" dirty="0">
              <a:solidFill>
                <a:schemeClr val="tx1"/>
              </a:solidFill>
              <a:latin typeface="UD デジタル 教科書体 N-R" panose="02020400000000000000" pitchFamily="17" charset="-128"/>
              <a:ea typeface="UD デジタル 教科書体 N-R" panose="02020400000000000000" pitchFamily="17" charset="-128"/>
            </a:endParaRPr>
          </a:p>
          <a:p>
            <a:endParaRPr lang="en-US" altLang="zh-CN" dirty="0"/>
          </a:p>
          <a:p>
            <a:endParaRPr lang="en-US" altLang="zh-CN" dirty="0"/>
          </a:p>
          <a:p>
            <a:r>
              <a:rPr lang="zh-CN" altLang="en-US" sz="1600" dirty="0">
                <a:solidFill>
                  <a:schemeClr val="tx1"/>
                </a:solidFill>
                <a:latin typeface="UD デジタル 教科書体 N-R" panose="02020400000000000000" pitchFamily="17" charset="-128"/>
                <a:ea typeface="UD デジタル 教科書体 N-R" panose="02020400000000000000" pitchFamily="17" charset="-128"/>
              </a:rPr>
              <a:t> </a:t>
            </a:r>
            <a:endParaRPr lang="en-US" altLang="zh-CN" sz="1600" dirty="0">
              <a:solidFill>
                <a:schemeClr val="tx1"/>
              </a:solidFill>
              <a:latin typeface="UD デジタル 教科書体 N-R" panose="02020400000000000000" pitchFamily="17" charset="-128"/>
              <a:ea typeface="UD デジタル 教科書体 N-R" panose="02020400000000000000" pitchFamily="17" charset="-128"/>
            </a:endParaRPr>
          </a:p>
          <a:p>
            <a:endParaRPr kumimoji="1" lang="ja-JP" altLang="en-US" sz="1500"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4" name="グループ化 3"/>
          <p:cNvGrpSpPr/>
          <p:nvPr/>
        </p:nvGrpSpPr>
        <p:grpSpPr>
          <a:xfrm>
            <a:off x="-36978" y="-100370"/>
            <a:ext cx="7682378" cy="8545743"/>
            <a:chOff x="-156206" y="1057616"/>
            <a:chExt cx="7046362" cy="8304778"/>
          </a:xfrm>
        </p:grpSpPr>
        <p:sp>
          <p:nvSpPr>
            <p:cNvPr id="6" name="Career"/>
            <p:cNvSpPr txBox="1"/>
            <p:nvPr/>
          </p:nvSpPr>
          <p:spPr>
            <a:xfrm>
              <a:off x="32156" y="1057616"/>
              <a:ext cx="6858000" cy="584775"/>
            </a:xfrm>
            <a:prstGeom prst="rect">
              <a:avLst/>
            </a:prstGeom>
            <a:noFill/>
          </p:spPr>
          <p:txBody>
            <a:bodyPr wrap="square" rtlCol="0">
              <a:spAutoFit/>
            </a:bodyPr>
            <a:lstStyle/>
            <a:p>
              <a:r>
                <a:rPr lang="en-US" altLang="ja-JP" sz="3200" dirty="0">
                  <a:solidFill>
                    <a:srgbClr val="FF4081"/>
                  </a:solidFill>
                  <a:latin typeface="Segoe UI Black" panose="020B0A02040204020203" pitchFamily="34" charset="0"/>
                  <a:ea typeface="Segoe UI Black" panose="020B0A02040204020203" pitchFamily="34" charset="0"/>
                </a:rPr>
                <a:t>Career Path Digest</a:t>
              </a:r>
              <a:endParaRPr lang="ja-JP" altLang="en-US" sz="3200" dirty="0">
                <a:solidFill>
                  <a:srgbClr val="FF4081"/>
                </a:solidFill>
                <a:latin typeface="Segoe UI Black" panose="020B0A02040204020203" pitchFamily="34" charset="0"/>
              </a:endParaRPr>
            </a:p>
          </p:txBody>
        </p:sp>
        <p:sp>
          <p:nvSpPr>
            <p:cNvPr id="7" name="大きな学校に"/>
            <p:cNvSpPr txBox="1"/>
            <p:nvPr/>
          </p:nvSpPr>
          <p:spPr>
            <a:xfrm>
              <a:off x="32156" y="1528030"/>
              <a:ext cx="6135788" cy="646331"/>
            </a:xfrm>
            <a:prstGeom prst="rect">
              <a:avLst/>
            </a:prstGeom>
            <a:noFill/>
          </p:spPr>
          <p:txBody>
            <a:bodyPr wrap="square" rtlCol="0">
              <a:spAutoFit/>
            </a:bodyPr>
            <a:lstStyle/>
            <a:p>
              <a:r>
                <a:rPr lang="ja-JP" altLang="en-US" b="1" dirty="0">
                  <a:latin typeface="UD デジタル 教科書体 NP-R" panose="02020400000000000000" pitchFamily="18" charset="-128"/>
                  <a:ea typeface="UD デジタル 教科書体 NP-R" panose="02020400000000000000" pitchFamily="18" charset="-128"/>
                </a:rPr>
                <a:t>大きな学校に行かなくても、国公立大学や難関公務員試験、</a:t>
              </a:r>
              <a:endParaRPr lang="en-US" altLang="ja-JP" b="1" dirty="0">
                <a:latin typeface="UD デジタル 教科書体 NP-R" panose="02020400000000000000" pitchFamily="18" charset="-128"/>
                <a:ea typeface="UD デジタル 教科書体 NP-R" panose="02020400000000000000" pitchFamily="18" charset="-128"/>
              </a:endParaRPr>
            </a:p>
            <a:p>
              <a:r>
                <a:rPr lang="ja-JP" altLang="en-US" b="1" dirty="0">
                  <a:latin typeface="UD デジタル 教科書体 NP-R" panose="02020400000000000000" pitchFamily="18" charset="-128"/>
                  <a:ea typeface="UD デジタル 教科書体 NP-R" panose="02020400000000000000" pitchFamily="18" charset="-128"/>
                </a:rPr>
                <a:t>看護学校等に合格できることがこの</a:t>
              </a:r>
              <a:r>
                <a:rPr lang="en-US" altLang="ja-JP" b="1" dirty="0">
                  <a:latin typeface="UD デジタル 教科書体 NP-R" panose="02020400000000000000" pitchFamily="18" charset="-128"/>
                  <a:ea typeface="UD デジタル 教科書体 NP-R" panose="02020400000000000000" pitchFamily="18" charset="-128"/>
                </a:rPr>
                <a:t>10</a:t>
              </a:r>
              <a:r>
                <a:rPr lang="ja-JP" altLang="en-US" b="1" dirty="0">
                  <a:latin typeface="UD デジタル 教科書体 NP-R" panose="02020400000000000000" pitchFamily="18" charset="-128"/>
                  <a:ea typeface="UD デジタル 教科書体 NP-R" panose="02020400000000000000" pitchFamily="18" charset="-128"/>
                </a:rPr>
                <a:t>年間で証明されている。</a:t>
              </a:r>
            </a:p>
          </p:txBody>
        </p:sp>
        <p:sp>
          <p:nvSpPr>
            <p:cNvPr id="8" name="国公立大学9年"/>
            <p:cNvSpPr txBox="1"/>
            <p:nvPr/>
          </p:nvSpPr>
          <p:spPr>
            <a:xfrm>
              <a:off x="-122290" y="2051725"/>
              <a:ext cx="6290234" cy="568286"/>
            </a:xfrm>
            <a:prstGeom prst="rect">
              <a:avLst/>
            </a:prstGeom>
            <a:noFill/>
            <a:ln>
              <a:noFill/>
            </a:ln>
          </p:spPr>
          <p:txBody>
            <a:bodyPr wrap="square" rtlCol="0">
              <a:spAutoFit/>
            </a:bodyPr>
            <a:lstStyle/>
            <a:p>
              <a:pPr algn="ctr"/>
              <a:r>
                <a:rPr lang="ja-JP" altLang="en-US" sz="3200" b="1" dirty="0">
                  <a:solidFill>
                    <a:srgbClr val="C00000"/>
                  </a:solidFill>
                  <a:latin typeface="ＤＦ特太ゴシック体" panose="020B0509000000000000" pitchFamily="49" charset="-128"/>
                  <a:ea typeface="ＤＦ特太ゴシック体" panose="020B0509000000000000" pitchFamily="49" charset="-128"/>
                </a:rPr>
                <a:t>★国公立大学</a:t>
              </a:r>
              <a:r>
                <a:rPr lang="en-US" altLang="ja-JP" sz="3200" b="1" dirty="0">
                  <a:solidFill>
                    <a:srgbClr val="C00000"/>
                  </a:solidFill>
                  <a:latin typeface="ＤＦ特太ゴシック体" panose="020B0509000000000000" pitchFamily="49" charset="-128"/>
                  <a:ea typeface="ＤＦ特太ゴシック体" panose="020B0509000000000000" pitchFamily="49" charset="-128"/>
                </a:rPr>
                <a:t>10</a:t>
              </a:r>
              <a:r>
                <a:rPr lang="ja-JP" altLang="en-US" sz="3200" b="1" dirty="0">
                  <a:solidFill>
                    <a:srgbClr val="C00000"/>
                  </a:solidFill>
                  <a:latin typeface="ＤＦ特太ゴシック体" panose="020B0509000000000000" pitchFamily="49" charset="-128"/>
                  <a:ea typeface="ＤＦ特太ゴシック体" panose="020B0509000000000000" pitchFamily="49" charset="-128"/>
                </a:rPr>
                <a:t>年連続合格</a:t>
              </a:r>
              <a:endParaRPr lang="en-US" altLang="ja-JP" sz="3200" b="1" dirty="0">
                <a:solidFill>
                  <a:srgbClr val="C00000"/>
                </a:solidFill>
                <a:latin typeface="ＤＦ特太ゴシック体" panose="020B0509000000000000" pitchFamily="49" charset="-128"/>
                <a:ea typeface="ＤＦ特太ゴシック体" panose="020B0509000000000000" pitchFamily="49" charset="-128"/>
              </a:endParaRPr>
            </a:p>
          </p:txBody>
        </p:sp>
        <p:sp>
          <p:nvSpPr>
            <p:cNvPr id="11" name="6年間、"/>
            <p:cNvSpPr txBox="1"/>
            <p:nvPr/>
          </p:nvSpPr>
          <p:spPr>
            <a:xfrm>
              <a:off x="-156206" y="6567360"/>
              <a:ext cx="6290233" cy="508466"/>
            </a:xfrm>
            <a:prstGeom prst="rect">
              <a:avLst/>
            </a:prstGeom>
            <a:noFill/>
            <a:ln>
              <a:noFill/>
            </a:ln>
          </p:spPr>
          <p:txBody>
            <a:bodyPr wrap="square" rtlCol="0">
              <a:spAutoFit/>
            </a:bodyPr>
            <a:lstStyle/>
            <a:p>
              <a:pPr algn="ctr"/>
              <a:r>
                <a:rPr lang="ja-JP" altLang="en-US" sz="2800" b="1" dirty="0">
                  <a:solidFill>
                    <a:srgbClr val="C00000"/>
                  </a:solidFill>
                  <a:latin typeface="ＤＦ特太ゴシック体" panose="020B0509000000000000" pitchFamily="49" charset="-128"/>
                  <a:ea typeface="ＤＦ特太ゴシック体" panose="020B0509000000000000" pitchFamily="49" charset="-128"/>
                </a:rPr>
                <a:t>★７</a:t>
              </a:r>
              <a:r>
                <a:rPr lang="ja-JP" altLang="en-US" sz="2800" dirty="0">
                  <a:solidFill>
                    <a:srgbClr val="C00000"/>
                  </a:solidFill>
                  <a:latin typeface="ＤＦ特太ゴシック体" panose="020B0509000000000000" pitchFamily="49" charset="-128"/>
                  <a:ea typeface="ＤＦ特太ゴシック体" panose="020B0509000000000000" pitchFamily="49" charset="-128"/>
                </a:rPr>
                <a:t>年間、看護学校進学希望者全員合格</a:t>
              </a:r>
              <a:endParaRPr lang="en-US" altLang="ja-JP" sz="2800" dirty="0">
                <a:solidFill>
                  <a:srgbClr val="C00000"/>
                </a:solidFill>
                <a:latin typeface="ＤＦ特太ゴシック体" panose="020B0509000000000000" pitchFamily="49" charset="-128"/>
                <a:ea typeface="ＤＦ特太ゴシック体" panose="020B0509000000000000" pitchFamily="49" charset="-128"/>
              </a:endParaRPr>
            </a:p>
          </p:txBody>
        </p:sp>
        <p:sp>
          <p:nvSpPr>
            <p:cNvPr id="12" name="小規模校"/>
            <p:cNvSpPr txBox="1"/>
            <p:nvPr/>
          </p:nvSpPr>
          <p:spPr>
            <a:xfrm>
              <a:off x="18986" y="7075826"/>
              <a:ext cx="2523210" cy="807565"/>
            </a:xfrm>
            <a:prstGeom prst="rect">
              <a:avLst/>
            </a:prstGeom>
            <a:noFill/>
            <a:ln>
              <a:noFill/>
            </a:ln>
          </p:spPr>
          <p:txBody>
            <a:bodyPr wrap="square" rtlCol="0">
              <a:spAutoFit/>
            </a:bodyPr>
            <a:lstStyle/>
            <a:p>
              <a:pPr algn="ctr"/>
              <a:r>
                <a:rPr lang="ja-JP" altLang="en-US" sz="1600" b="1" i="1" dirty="0">
                  <a:solidFill>
                    <a:srgbClr val="00A44A"/>
                  </a:solidFill>
                  <a:latin typeface="+mn-ea"/>
                </a:rPr>
                <a:t>小規模校でも</a:t>
              </a:r>
              <a:endParaRPr lang="en-US" altLang="ja-JP" sz="1600" b="1" i="1" dirty="0">
                <a:solidFill>
                  <a:srgbClr val="00A44A"/>
                </a:solidFill>
                <a:latin typeface="+mn-ea"/>
              </a:endParaRPr>
            </a:p>
            <a:p>
              <a:pPr algn="ctr"/>
              <a:r>
                <a:rPr lang="ja-JP" altLang="en-US" sz="1600" b="1" i="1" dirty="0">
                  <a:solidFill>
                    <a:srgbClr val="00A44A"/>
                  </a:solidFill>
                  <a:latin typeface="+mn-ea"/>
                </a:rPr>
                <a:t>合格している事実を</a:t>
              </a:r>
              <a:endParaRPr lang="en-US" altLang="ja-JP" sz="1600" b="1" i="1" dirty="0">
                <a:solidFill>
                  <a:srgbClr val="00A44A"/>
                </a:solidFill>
                <a:latin typeface="+mn-ea"/>
              </a:endParaRPr>
            </a:p>
            <a:p>
              <a:pPr algn="ctr"/>
              <a:r>
                <a:rPr lang="ja-JP" altLang="en-US" sz="1600" b="1" i="1" dirty="0">
                  <a:solidFill>
                    <a:srgbClr val="00A44A"/>
                  </a:solidFill>
                  <a:latin typeface="+mn-ea"/>
                </a:rPr>
                <a:t>知ってほしい。</a:t>
              </a:r>
            </a:p>
          </p:txBody>
        </p:sp>
        <p:sp>
          <p:nvSpPr>
            <p:cNvPr id="13" name="公務員試験に"/>
            <p:cNvSpPr txBox="1"/>
            <p:nvPr/>
          </p:nvSpPr>
          <p:spPr>
            <a:xfrm>
              <a:off x="-16763" y="7783276"/>
              <a:ext cx="6115041" cy="508466"/>
            </a:xfrm>
            <a:prstGeom prst="rect">
              <a:avLst/>
            </a:prstGeom>
            <a:noFill/>
            <a:ln>
              <a:noFill/>
            </a:ln>
          </p:spPr>
          <p:txBody>
            <a:bodyPr wrap="square" rtlCol="0">
              <a:spAutoFit/>
            </a:bodyPr>
            <a:lstStyle/>
            <a:p>
              <a:r>
                <a:rPr lang="ja-JP" altLang="en-US" sz="2800" b="1" dirty="0">
                  <a:solidFill>
                    <a:srgbClr val="C00000"/>
                  </a:solidFill>
                  <a:latin typeface="ＤＦ特太ゴシック体" panose="020B0509000000000000" pitchFamily="49" charset="-128"/>
                  <a:ea typeface="ＤＦ特太ゴシック体" panose="020B0509000000000000" pitchFamily="49" charset="-128"/>
                </a:rPr>
                <a:t>★</a:t>
              </a:r>
              <a:r>
                <a:rPr lang="ja-JP" altLang="en-US" sz="2800" dirty="0">
                  <a:ln w="0"/>
                  <a:solidFill>
                    <a:srgbClr val="C00000"/>
                  </a:solidFill>
                  <a:latin typeface="ＤＦ特太ゴシック体" panose="020B0509000000000000" pitchFamily="49" charset="-128"/>
                  <a:ea typeface="ＤＦ特太ゴシック体" panose="020B0509000000000000" pitchFamily="49" charset="-128"/>
                </a:rPr>
                <a:t>高倍率の公務員試験にも合格</a:t>
              </a:r>
              <a:endParaRPr lang="en-US" altLang="ja-JP" sz="2800" dirty="0">
                <a:ln w="0"/>
                <a:solidFill>
                  <a:srgbClr val="C00000"/>
                </a:solidFill>
                <a:latin typeface="ＤＦ特太ゴシック体" panose="020B0509000000000000" pitchFamily="49" charset="-128"/>
                <a:ea typeface="ＤＦ特太ゴシック体" panose="020B0509000000000000" pitchFamily="49" charset="-128"/>
              </a:endParaRPr>
            </a:p>
          </p:txBody>
        </p:sp>
        <p:sp>
          <p:nvSpPr>
            <p:cNvPr id="14" name="早期から"/>
            <p:cNvSpPr txBox="1"/>
            <p:nvPr/>
          </p:nvSpPr>
          <p:spPr>
            <a:xfrm>
              <a:off x="3155621" y="8465099"/>
              <a:ext cx="3012323" cy="897295"/>
            </a:xfrm>
            <a:prstGeom prst="rect">
              <a:avLst/>
            </a:prstGeom>
            <a:noFill/>
            <a:ln>
              <a:noFill/>
            </a:ln>
          </p:spPr>
          <p:txBody>
            <a:bodyPr wrap="square" rtlCol="0">
              <a:spAutoFit/>
            </a:bodyPr>
            <a:lstStyle/>
            <a:p>
              <a:pPr algn="ctr"/>
              <a:r>
                <a:rPr lang="ja-JP" altLang="en-US" i="1" dirty="0">
                  <a:solidFill>
                    <a:srgbClr val="C00000"/>
                  </a:solidFill>
                  <a:latin typeface="+mn-ea"/>
                </a:rPr>
                <a:t>早期から自発的に学習を</a:t>
              </a:r>
              <a:endParaRPr lang="en-US" altLang="ja-JP" i="1" dirty="0">
                <a:solidFill>
                  <a:srgbClr val="C00000"/>
                </a:solidFill>
                <a:latin typeface="+mn-ea"/>
              </a:endParaRPr>
            </a:p>
            <a:p>
              <a:pPr algn="ctr"/>
              <a:r>
                <a:rPr lang="ja-JP" altLang="en-US" i="1" dirty="0">
                  <a:solidFill>
                    <a:srgbClr val="C00000"/>
                  </a:solidFill>
                  <a:latin typeface="+mn-ea"/>
                </a:rPr>
                <a:t>スタートさせることで</a:t>
              </a:r>
              <a:endParaRPr lang="en-US" altLang="ja-JP" i="1" dirty="0">
                <a:solidFill>
                  <a:srgbClr val="C00000"/>
                </a:solidFill>
                <a:latin typeface="+mn-ea"/>
              </a:endParaRPr>
            </a:p>
            <a:p>
              <a:pPr algn="ctr"/>
              <a:r>
                <a:rPr lang="ja-JP" altLang="en-US" i="1" dirty="0">
                  <a:solidFill>
                    <a:srgbClr val="C00000"/>
                  </a:solidFill>
                  <a:latin typeface="+mn-ea"/>
                </a:rPr>
                <a:t>勝負できる！</a:t>
              </a:r>
            </a:p>
          </p:txBody>
        </p:sp>
      </p:grpSp>
      <p:sp>
        <p:nvSpPr>
          <p:cNvPr id="19" name="テキスト ボックス 18"/>
          <p:cNvSpPr txBox="1"/>
          <p:nvPr/>
        </p:nvSpPr>
        <p:spPr>
          <a:xfrm>
            <a:off x="4899049" y="54277"/>
            <a:ext cx="2314551" cy="246221"/>
          </a:xfrm>
          <a:prstGeom prst="rect">
            <a:avLst/>
          </a:prstGeom>
          <a:noFill/>
          <a:ln>
            <a:noFill/>
          </a:ln>
        </p:spPr>
        <p:txBody>
          <a:bodyPr wrap="square" rtlCol="0">
            <a:spAutoFit/>
          </a:bodyPr>
          <a:lstStyle/>
          <a:p>
            <a:r>
              <a:rPr lang="en-US" altLang="ja-JP" sz="1000" dirty="0">
                <a:latin typeface="UD デジタル 教科書体 NP-R" panose="02020400000000000000" pitchFamily="18" charset="-128"/>
                <a:ea typeface="UD デジタル 教科書体 NP-R" panose="02020400000000000000" pitchFamily="18" charset="-128"/>
              </a:rPr>
              <a:t>※</a:t>
            </a:r>
            <a:r>
              <a:rPr lang="ja-JP" altLang="en-US" sz="1000" dirty="0">
                <a:latin typeface="UD デジタル 教科書体 NP-R" panose="02020400000000000000" pitchFamily="18" charset="-128"/>
                <a:ea typeface="UD デジタル 教科書体 NP-R" panose="02020400000000000000" pitchFamily="18" charset="-128"/>
              </a:rPr>
              <a:t>各実績は過去３年分のみ掲載。</a:t>
            </a:r>
          </a:p>
        </p:txBody>
      </p:sp>
      <p:sp>
        <p:nvSpPr>
          <p:cNvPr id="20" name="角丸四角形 19"/>
          <p:cNvSpPr/>
          <p:nvPr/>
        </p:nvSpPr>
        <p:spPr>
          <a:xfrm>
            <a:off x="168387" y="3713644"/>
            <a:ext cx="6560324" cy="1902224"/>
          </a:xfrm>
          <a:prstGeom prst="roundRect">
            <a:avLst>
              <a:gd name="adj" fmla="val 9418"/>
            </a:avLst>
          </a:prstGeom>
          <a:solidFill>
            <a:srgbClr val="A7FF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numCol="1" rtlCol="0" anchor="t"/>
          <a:lstStyle/>
          <a:p>
            <a:r>
              <a:rPr lang="zh-CN" altLang="en-US" b="1" dirty="0">
                <a:solidFill>
                  <a:schemeClr val="tx1"/>
                </a:solidFill>
                <a:latin typeface="UD デジタル 教科書体 N-R" panose="02020400000000000000" pitchFamily="17" charset="-128"/>
                <a:ea typeface="UD デジタル 教科書体 N-R" panose="02020400000000000000" pitchFamily="17" charset="-128"/>
              </a:rPr>
              <a:t> 専門学校</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２４名</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b="1"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北海道介護福祉学校　　　　　　　　　札幌観光ブライダル・製菓専門学校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北海道理容美容専門学校　　　　　　　北海道芸術デザイン専門学校　</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光塩学園調理製菓専門学校　　　　　　大原法律公務員専門学校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札幌科学技術専門学校　　　　　　　　吉田学園情報ビジネス専門学校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札幌ビューティーアート専門学校　　　北海道情報専門学校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札幌スポーツ＆メディカル専門学校　　経専調理製菓専門学校　　</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吉田学園医療歯科専門学校　　　　　　経専北海道保育専門学校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札幌ブライダル＆ホテル観光専門学校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1" name="もう推薦だけに"/>
          <p:cNvSpPr txBox="1"/>
          <p:nvPr/>
        </p:nvSpPr>
        <p:spPr>
          <a:xfrm>
            <a:off x="3985511" y="1559274"/>
            <a:ext cx="2697147" cy="923330"/>
          </a:xfrm>
          <a:prstGeom prst="rect">
            <a:avLst/>
          </a:prstGeom>
          <a:noFill/>
          <a:ln>
            <a:noFill/>
          </a:ln>
        </p:spPr>
        <p:txBody>
          <a:bodyPr wrap="square" rtlCol="0">
            <a:spAutoFit/>
          </a:bodyPr>
          <a:lstStyle/>
          <a:p>
            <a:pPr algn="ctr"/>
            <a:r>
              <a:rPr lang="ja-JP" altLang="en-US" b="1" i="1" dirty="0">
                <a:solidFill>
                  <a:srgbClr val="C00000"/>
                </a:solidFill>
              </a:rPr>
              <a:t>もう推薦だけに</a:t>
            </a:r>
            <a:endParaRPr lang="en-US" altLang="ja-JP" b="1" i="1" dirty="0">
              <a:solidFill>
                <a:srgbClr val="C00000"/>
              </a:solidFill>
            </a:endParaRPr>
          </a:p>
          <a:p>
            <a:pPr algn="ctr"/>
            <a:r>
              <a:rPr lang="ja-JP" altLang="en-US" b="1" i="1" dirty="0">
                <a:solidFill>
                  <a:srgbClr val="C00000"/>
                </a:solidFill>
              </a:rPr>
              <a:t>頼る学校ではない。</a:t>
            </a:r>
            <a:endParaRPr lang="en-US" altLang="ja-JP" b="1" i="1" dirty="0">
              <a:solidFill>
                <a:srgbClr val="C00000"/>
              </a:solidFill>
            </a:endParaRPr>
          </a:p>
          <a:p>
            <a:pPr algn="ctr"/>
            <a:r>
              <a:rPr lang="ja-JP" altLang="en-US" b="1" i="1" dirty="0">
                <a:solidFill>
                  <a:srgbClr val="C00000"/>
                </a:solidFill>
              </a:rPr>
              <a:t>筆記試験で勝負する！</a:t>
            </a:r>
          </a:p>
        </p:txBody>
      </p:sp>
      <p:sp>
        <p:nvSpPr>
          <p:cNvPr id="22" name="楕円 21"/>
          <p:cNvSpPr/>
          <p:nvPr/>
        </p:nvSpPr>
        <p:spPr>
          <a:xfrm>
            <a:off x="3358936" y="6154856"/>
            <a:ext cx="3008136" cy="665581"/>
          </a:xfrm>
          <a:prstGeom prst="ellipse">
            <a:avLst/>
          </a:prstGeom>
          <a:solidFill>
            <a:srgbClr val="FFCC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0" tIns="72000" rIns="0" bIns="72000" numCol="1" rtlCol="0" anchor="ctr"/>
          <a:lstStyle/>
          <a:p>
            <a:pPr algn="ctr"/>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市立室蘭看護学院</a:t>
            </a:r>
            <a:endParaRPr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lang="zh-TW" altLang="en-US" sz="1400" dirty="0">
                <a:solidFill>
                  <a:schemeClr val="tx1"/>
                </a:solidFill>
                <a:latin typeface="UD デジタル 教科書体 N-R" panose="02020400000000000000" pitchFamily="17" charset="-128"/>
                <a:ea typeface="UD デジタル 教科書体 N-R" panose="02020400000000000000" pitchFamily="17" charset="-128"/>
              </a:rPr>
              <a:t>札幌看護医療専門学校</a:t>
            </a:r>
            <a:endParaRPr lang="en-US" altLang="zh-TW" sz="14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3" name="楕円 22"/>
          <p:cNvSpPr/>
          <p:nvPr/>
        </p:nvSpPr>
        <p:spPr>
          <a:xfrm>
            <a:off x="298002" y="7362760"/>
            <a:ext cx="3215191" cy="1154895"/>
          </a:xfrm>
          <a:prstGeom prst="ellipse">
            <a:avLst/>
          </a:prstGeom>
          <a:solidFill>
            <a:srgbClr val="FFFF99">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t" anchorCtr="0">
            <a:noAutofit/>
          </a:bodyPr>
          <a:lstStyle/>
          <a:p>
            <a:pPr algn="ct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北海道行政職員一般行政</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北海道行政職員教育行政</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陸上自衛隊一般曹候補生</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岩内・寿都地方消防組合</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寿都町役場</a:t>
            </a:r>
            <a:endParaRPr lang="zh-TW" altLang="en-US"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4" name="角丸四角形 23"/>
          <p:cNvSpPr/>
          <p:nvPr/>
        </p:nvSpPr>
        <p:spPr>
          <a:xfrm>
            <a:off x="168387" y="8623760"/>
            <a:ext cx="6560324" cy="1154896"/>
          </a:xfrm>
          <a:prstGeom prst="roundRect">
            <a:avLst>
              <a:gd name="adj" fmla="val 9418"/>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72000" rIns="0" bIns="72000" numCol="1" spcCol="0" rtlCol="0" anchor="ctr"/>
          <a:lstStyle/>
          <a:p>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 民間企業就職　</a:t>
            </a: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８名</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株式会社星組土建　　　　　　　日総ふれあいケアサービス株式会社</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北海道イーグル株式会社　　　　社会福祉法人黒松内つくし園</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   </a:t>
            </a: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北海道エネルギー株式会社　　　樹琉建装合同会社</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株式会社ワタキュークリーン</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8" name="角丸四角形 17"/>
          <p:cNvSpPr/>
          <p:nvPr/>
        </p:nvSpPr>
        <p:spPr>
          <a:xfrm>
            <a:off x="154027" y="2542102"/>
            <a:ext cx="6574683" cy="1135891"/>
          </a:xfrm>
          <a:prstGeom prst="roundRect">
            <a:avLst>
              <a:gd name="adj" fmla="val 941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numCol="1" rtlCol="0" anchor="t"/>
          <a:lstStyle/>
          <a:p>
            <a:r>
              <a:rPr lang="zh-CN" altLang="en-US" sz="1600" b="1"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b="1" dirty="0">
                <a:solidFill>
                  <a:schemeClr val="tx1"/>
                </a:solidFill>
                <a:latin typeface="UD デジタル 教科書体 N-R" panose="02020400000000000000" pitchFamily="17" charset="-128"/>
                <a:ea typeface="UD デジタル 教科書体 N-R" panose="02020400000000000000" pitchFamily="17" charset="-128"/>
              </a:rPr>
              <a:t>私立大学</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１５名                                               </a:t>
            </a:r>
            <a:endParaRPr lang="en-US" altLang="zh-CN" sz="1400" dirty="0">
              <a:solidFill>
                <a:schemeClr val="tx1"/>
              </a:solidFill>
              <a:latin typeface="UD デジタル 教科書体 N-R" panose="02020400000000000000" pitchFamily="17" charset="-128"/>
              <a:ea typeface="UD デジタル 教科書体 N-R" panose="02020400000000000000" pitchFamily="17" charset="-128"/>
            </a:endParaRPr>
          </a:p>
          <a:p>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津田塾大学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北海商科大学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北海道文教大学</a:t>
            </a:r>
            <a:endParaRPr lang="en-US" altLang="zh-CN"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札幌学院大学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星槎道都大学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日本医療大学</a:t>
            </a:r>
            <a:endParaRPr lang="en-US" altLang="zh-CN"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藤女子大学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北海道情報大学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北海道</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武蔵女子短期大学</a:t>
            </a:r>
            <a:endParaRPr lang="en-US" altLang="zh-CN"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酪農学園大学　　　北翔大学</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3" name="楕円 2">
            <a:extLst>
              <a:ext uri="{FF2B5EF4-FFF2-40B4-BE49-F238E27FC236}">
                <a16:creationId xmlns:a16="http://schemas.microsoft.com/office/drawing/2014/main" id="{DBBA6D64-AFD9-B713-AB09-202CA044F47B}"/>
              </a:ext>
            </a:extLst>
          </p:cNvPr>
          <p:cNvSpPr/>
          <p:nvPr/>
        </p:nvSpPr>
        <p:spPr>
          <a:xfrm>
            <a:off x="5585460" y="6315184"/>
            <a:ext cx="670560" cy="326866"/>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UD デジタル 教科書体 NP-R" panose="02020400000000000000" pitchFamily="18" charset="-128"/>
                <a:ea typeface="UD デジタル 教科書体 NP-R" panose="02020400000000000000" pitchFamily="18" charset="-128"/>
              </a:rPr>
              <a:t>２名</a:t>
            </a:r>
          </a:p>
        </p:txBody>
      </p:sp>
      <p:sp>
        <p:nvSpPr>
          <p:cNvPr id="5" name="四角形: 角を丸くする 4">
            <a:extLst>
              <a:ext uri="{FF2B5EF4-FFF2-40B4-BE49-F238E27FC236}">
                <a16:creationId xmlns:a16="http://schemas.microsoft.com/office/drawing/2014/main" id="{5100EC90-34B7-F316-58F9-6D9BC942237F}"/>
              </a:ext>
            </a:extLst>
          </p:cNvPr>
          <p:cNvSpPr/>
          <p:nvPr/>
        </p:nvSpPr>
        <p:spPr>
          <a:xfrm>
            <a:off x="2762810" y="7735209"/>
            <a:ext cx="596126" cy="40999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８名</a:t>
            </a:r>
            <a:endParaRPr kumimoji="1" lang="ja-JP" altLang="en-US" sz="1400" dirty="0"/>
          </a:p>
        </p:txBody>
      </p:sp>
    </p:spTree>
    <p:extLst>
      <p:ext uri="{BB962C8B-B14F-4D97-AF65-F5344CB8AC3E}">
        <p14:creationId xmlns:p14="http://schemas.microsoft.com/office/powerpoint/2010/main" val="188681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人, 屋内, テーブル, 座る が含まれている画像">
            <a:extLst>
              <a:ext uri="{FF2B5EF4-FFF2-40B4-BE49-F238E27FC236}">
                <a16:creationId xmlns:a16="http://schemas.microsoft.com/office/drawing/2014/main" id="{B07FB060-FF15-E73F-8629-99ECF8C4AADE}"/>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57720" y="4044624"/>
            <a:ext cx="1791687" cy="1677264"/>
          </a:xfrm>
          <a:prstGeom prst="rect">
            <a:avLst/>
          </a:prstGeom>
          <a:effectLst>
            <a:glow>
              <a:schemeClr val="accent1"/>
            </a:glow>
            <a:softEdge rad="127000"/>
          </a:effectLst>
        </p:spPr>
      </p:pic>
      <p:pic>
        <p:nvPicPr>
          <p:cNvPr id="30" name="図 29" descr="人, 座る, テーブル, 屋内 が含まれている画像&#10;&#10;AI 生成コンテンツは誤りを含む可能性があります。">
            <a:extLst>
              <a:ext uri="{FF2B5EF4-FFF2-40B4-BE49-F238E27FC236}">
                <a16:creationId xmlns:a16="http://schemas.microsoft.com/office/drawing/2014/main" id="{8013F3BB-DDD2-D10E-5A8B-ED93286BEA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478393" y="1569822"/>
            <a:ext cx="2182615" cy="1869600"/>
          </a:xfrm>
          <a:prstGeom prst="rect">
            <a:avLst/>
          </a:prstGeom>
          <a:effectLst>
            <a:softEdge rad="127000"/>
          </a:effectLst>
        </p:spPr>
      </p:pic>
      <p:pic>
        <p:nvPicPr>
          <p:cNvPr id="26" name="図 25" descr="屋内, 人, テーブル, モニター が含まれている画像">
            <a:extLst>
              <a:ext uri="{FF2B5EF4-FFF2-40B4-BE49-F238E27FC236}">
                <a16:creationId xmlns:a16="http://schemas.microsoft.com/office/drawing/2014/main" id="{987AB687-C4E4-927F-5EE4-D1D561F1FD7D}"/>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339384" y="5974939"/>
            <a:ext cx="2572508" cy="2289047"/>
          </a:xfrm>
          <a:prstGeom prst="rect">
            <a:avLst/>
          </a:prstGeom>
          <a:effectLst>
            <a:softEdge rad="127000"/>
          </a:effectLst>
        </p:spPr>
      </p:pic>
      <p:sp>
        <p:nvSpPr>
          <p:cNvPr id="23" name="正方形/長方形 22"/>
          <p:cNvSpPr/>
          <p:nvPr/>
        </p:nvSpPr>
        <p:spPr>
          <a:xfrm>
            <a:off x="193598" y="3627682"/>
            <a:ext cx="6578590" cy="2116653"/>
          </a:xfrm>
          <a:prstGeom prst="rect">
            <a:avLst/>
          </a:prstGeom>
          <a:noFill/>
          <a:ln w="38100">
            <a:solidFill>
              <a:srgbClr val="FFFF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93598" y="481127"/>
            <a:ext cx="6578590" cy="2935465"/>
          </a:xfrm>
          <a:prstGeom prst="rect">
            <a:avLst/>
          </a:prstGeom>
          <a:noFill/>
          <a:ln w="38100">
            <a:solidFill>
              <a:srgbClr val="FFFF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0" y="6140"/>
            <a:ext cx="6858000" cy="553998"/>
          </a:xfrm>
          <a:prstGeom prst="rect">
            <a:avLst/>
          </a:prstGeom>
          <a:noFill/>
        </p:spPr>
        <p:txBody>
          <a:bodyPr wrap="square" rtlCol="0">
            <a:spAutoFit/>
          </a:bodyPr>
          <a:lstStyle/>
          <a:p>
            <a:r>
              <a:rPr lang="en-US" altLang="ja-JP" sz="3000" dirty="0">
                <a:solidFill>
                  <a:srgbClr val="FF4081"/>
                </a:solidFill>
                <a:latin typeface="Segoe UI Black" panose="020B0A02040204020203" pitchFamily="34" charset="0"/>
                <a:ea typeface="Segoe UI Black" panose="020B0A02040204020203" pitchFamily="34" charset="0"/>
              </a:rPr>
              <a:t>Study</a:t>
            </a:r>
            <a:endParaRPr lang="ja-JP" altLang="en-US" sz="3000" dirty="0">
              <a:solidFill>
                <a:srgbClr val="FF4081"/>
              </a:solidFill>
              <a:latin typeface="Segoe UI Black" panose="020B0A02040204020203" pitchFamily="34" charset="0"/>
            </a:endParaRPr>
          </a:p>
        </p:txBody>
      </p:sp>
      <p:sp>
        <p:nvSpPr>
          <p:cNvPr id="6" name="テキスト ボックス 5"/>
          <p:cNvSpPr txBox="1"/>
          <p:nvPr/>
        </p:nvSpPr>
        <p:spPr>
          <a:xfrm>
            <a:off x="193597" y="481045"/>
            <a:ext cx="6718295" cy="707886"/>
          </a:xfrm>
          <a:prstGeom prst="rect">
            <a:avLst/>
          </a:prstGeom>
          <a:noFill/>
        </p:spPr>
        <p:txBody>
          <a:bodyPr wrap="square" rtlCol="0">
            <a:spAutoFit/>
          </a:bodyPr>
          <a:lstStyle/>
          <a:p>
            <a:r>
              <a:rPr lang="ja-JP" altLang="en-US" sz="2000" dirty="0">
                <a:solidFill>
                  <a:srgbClr val="FFFF00"/>
                </a:solidFill>
                <a:latin typeface="ＤＦ特太ゴシック体" panose="020B0509000000000000" pitchFamily="49" charset="-128"/>
                <a:ea typeface="ＤＦ特太ゴシック体" panose="020B0509000000000000" pitchFamily="49" charset="-128"/>
              </a:rPr>
              <a:t>★</a:t>
            </a:r>
            <a:r>
              <a:rPr lang="ja-JP" altLang="en-US" sz="2000" dirty="0">
                <a:solidFill>
                  <a:srgbClr val="00B050"/>
                </a:solidFill>
                <a:latin typeface="ＤＦ特太ゴシック体" panose="020B0509000000000000" pitchFamily="49" charset="-128"/>
                <a:ea typeface="ＤＦ特太ゴシック体" panose="020B0509000000000000" pitchFamily="49" charset="-128"/>
              </a:rPr>
              <a:t>「自ら行動する」という考えを生徒と教員で共通理解を図り、学習活動を進める</a:t>
            </a:r>
            <a:endParaRPr lang="en-US" altLang="ja-JP" sz="2000" dirty="0">
              <a:solidFill>
                <a:srgbClr val="00B050"/>
              </a:solidFill>
              <a:latin typeface="ＤＦ特太ゴシック体" panose="020B0509000000000000" pitchFamily="49" charset="-128"/>
              <a:ea typeface="ＤＦ特太ゴシック体" panose="020B0509000000000000" pitchFamily="49" charset="-128"/>
            </a:endParaRPr>
          </a:p>
        </p:txBody>
      </p:sp>
      <p:sp>
        <p:nvSpPr>
          <p:cNvPr id="4" name="テキスト ボックス 3"/>
          <p:cNvSpPr txBox="1"/>
          <p:nvPr/>
        </p:nvSpPr>
        <p:spPr>
          <a:xfrm>
            <a:off x="408139" y="1529615"/>
            <a:ext cx="3527933" cy="1646605"/>
          </a:xfrm>
          <a:prstGeom prst="rect">
            <a:avLst/>
          </a:prstGeom>
          <a:noFill/>
          <a:ln>
            <a:noFill/>
          </a:ln>
        </p:spPr>
        <p:txBody>
          <a:bodyPr wrap="square" rtlCol="0">
            <a:spAutoFit/>
          </a:bodyPr>
          <a:lstStyle/>
          <a:p>
            <a:pPr marL="285750" indent="-285750">
              <a:spcAft>
                <a:spcPts val="600"/>
              </a:spcAft>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生徒が自ら目標を立て、目標達成に向けて活動に取り組むことを重視しています。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spcAft>
                <a:spcPts val="600"/>
              </a:spcAft>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生徒は目標設定と振り返りを重ねながら、自らを成長させていきます。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spcAft>
                <a:spcPts val="600"/>
              </a:spcAft>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競争心を芽生えさせるために、行動するきっかけや考える機会を与え、</a:t>
            </a:r>
            <a:r>
              <a:rPr lang="en-US" altLang="ja-JP" sz="1300" b="1" dirty="0">
                <a:latin typeface="UD デジタル 教科書体 NP-R" panose="02020400000000000000" pitchFamily="18" charset="-128"/>
                <a:ea typeface="UD デジタル 教科書体 NP-R" panose="02020400000000000000" pitchFamily="18" charset="-128"/>
              </a:rPr>
              <a:t> </a:t>
            </a:r>
            <a:r>
              <a:rPr lang="ja-JP" altLang="en-US" sz="1300" b="1" dirty="0">
                <a:latin typeface="UD デジタル 教科書体 NP-R" panose="02020400000000000000" pitchFamily="18" charset="-128"/>
                <a:ea typeface="UD デジタル 教科書体 NP-R" panose="02020400000000000000" pitchFamily="18" charset="-128"/>
              </a:rPr>
              <a:t>生徒自身の気づきを尊重しています。　</a:t>
            </a:r>
            <a:endParaRPr lang="en-US" altLang="ja-JP" sz="1300" b="1" dirty="0">
              <a:latin typeface="UD デジタル 教科書体 NP-R" panose="02020400000000000000" pitchFamily="18" charset="-128"/>
              <a:ea typeface="UD デジタル 教科書体 NP-R" panose="02020400000000000000" pitchFamily="18" charset="-128"/>
            </a:endParaRPr>
          </a:p>
        </p:txBody>
      </p:sp>
      <p:sp>
        <p:nvSpPr>
          <p:cNvPr id="9" name="テキスト ボックス 8"/>
          <p:cNvSpPr txBox="1"/>
          <p:nvPr/>
        </p:nvSpPr>
        <p:spPr>
          <a:xfrm>
            <a:off x="2749408" y="4095352"/>
            <a:ext cx="3911600" cy="1646605"/>
          </a:xfrm>
          <a:prstGeom prst="rect">
            <a:avLst/>
          </a:prstGeom>
          <a:noFill/>
          <a:ln>
            <a:noFill/>
          </a:ln>
        </p:spPr>
        <p:txBody>
          <a:bodyPr wrap="square" rtlCol="0">
            <a:spAutoFit/>
          </a:bodyPr>
          <a:lstStyle/>
          <a:p>
            <a:pPr marL="285750" indent="-285750">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少人数だからこそ生徒一人ひとりに教員の目が行き届き、個性や能力に合わせたきめ細やかな指導を実践しています。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spcBef>
                <a:spcPts val="600"/>
              </a:spcBef>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進路に応じた学習内容を提案し、自発的な学習を促しています。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spcBef>
                <a:spcPts val="600"/>
              </a:spcBef>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個別学習によるピンポイント指導を実践しています。</a:t>
            </a:r>
          </a:p>
        </p:txBody>
      </p:sp>
      <p:sp>
        <p:nvSpPr>
          <p:cNvPr id="16" name="テキスト ボックス 15"/>
          <p:cNvSpPr txBox="1"/>
          <p:nvPr/>
        </p:nvSpPr>
        <p:spPr>
          <a:xfrm>
            <a:off x="139704" y="8387604"/>
            <a:ext cx="6578591" cy="1200329"/>
          </a:xfrm>
          <a:prstGeom prst="rect">
            <a:avLst/>
          </a:prstGeom>
          <a:solidFill>
            <a:srgbClr val="FFFF99">
              <a:alpha val="60000"/>
            </a:srgbClr>
          </a:solidFill>
        </p:spPr>
        <p:txBody>
          <a:bodyPr wrap="square" rtlCol="0">
            <a:spAutoFit/>
          </a:bodyPr>
          <a:lstStyle/>
          <a:p>
            <a:pPr>
              <a:lnSpc>
                <a:spcPct val="150000"/>
              </a:lnSpc>
            </a:pPr>
            <a:r>
              <a:rPr lang="ja-JP" altLang="en-US" sz="1600" dirty="0">
                <a:latin typeface="UD デジタル 教科書体 NP-B" panose="02020700000000000000" pitchFamily="18" charset="-128"/>
                <a:ea typeface="UD デジタル 教科書体 NP-B" panose="02020700000000000000" pitchFamily="18" charset="-128"/>
              </a:rPr>
              <a:t>「与えられる努力」よりも「自らの意志による努力」が未来を切り拓き、その努力が卒業後に活きてくることを信じている。進路実現だけではない、その先を見据えた学習・進路指導を実践している。</a:t>
            </a:r>
            <a:endParaRPr lang="en-US" altLang="ja-JP" sz="16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53892" y="3627682"/>
            <a:ext cx="6718295" cy="400110"/>
          </a:xfrm>
          <a:prstGeom prst="rect">
            <a:avLst/>
          </a:prstGeom>
          <a:noFill/>
        </p:spPr>
        <p:txBody>
          <a:bodyPr wrap="square" rtlCol="0">
            <a:spAutoFit/>
          </a:bodyPr>
          <a:lstStyle/>
          <a:p>
            <a:pPr algn="ctr"/>
            <a:r>
              <a:rPr lang="ja-JP" altLang="en-US" sz="2000" dirty="0">
                <a:solidFill>
                  <a:srgbClr val="FFFF00"/>
                </a:solidFill>
                <a:latin typeface="UD デジタル 教科書体 NP-B" panose="02020700000000000000" pitchFamily="18" charset="-128"/>
                <a:ea typeface="UD デジタル 教科書体 NP-B" panose="02020700000000000000" pitchFamily="18" charset="-128"/>
              </a:rPr>
              <a:t>★</a:t>
            </a:r>
            <a:r>
              <a:rPr lang="ja-JP" altLang="en-US" sz="2000" dirty="0">
                <a:solidFill>
                  <a:srgbClr val="00A44A"/>
                </a:solidFill>
                <a:latin typeface="ＤＦ特太ゴシック体" panose="020B0509000000000000" pitchFamily="49" charset="-128"/>
                <a:ea typeface="ＤＦ特太ゴシック体" panose="020B0509000000000000" pitchFamily="49" charset="-128"/>
              </a:rPr>
              <a:t>自主的な活動を教科や進路、様々な側面からサポート</a:t>
            </a:r>
            <a:endParaRPr lang="ja-JP" altLang="en-US" sz="2000" dirty="0">
              <a:solidFill>
                <a:srgbClr val="00A44A"/>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3936072" y="1660626"/>
            <a:ext cx="1200329" cy="1755966"/>
          </a:xfrm>
          <a:prstGeom prst="rect">
            <a:avLst/>
          </a:prstGeom>
          <a:noFill/>
          <a:ln>
            <a:noFill/>
          </a:ln>
        </p:spPr>
        <p:txBody>
          <a:bodyPr vert="eaVert" wrap="square" rtlCol="0">
            <a:spAutoFit/>
          </a:bodyPr>
          <a:lstStyle/>
          <a:p>
            <a:r>
              <a:rPr lang="ja-JP" altLang="en-US" sz="6600" b="1" dirty="0">
                <a:ln w="19050">
                  <a:solidFill>
                    <a:schemeClr val="bg1"/>
                  </a:solidFill>
                </a:ln>
                <a:solidFill>
                  <a:srgbClr val="C00000"/>
                </a:solidFill>
                <a:latin typeface="ＤＦ特太ゴシック体" panose="020B0509000000000000" pitchFamily="49" charset="-128"/>
                <a:ea typeface="ＤＦ特太ゴシック体" panose="020B0509000000000000" pitchFamily="49" charset="-128"/>
              </a:rPr>
              <a:t>自主</a:t>
            </a:r>
          </a:p>
        </p:txBody>
      </p:sp>
      <p:sp>
        <p:nvSpPr>
          <p:cNvPr id="15" name="テキスト ボックス 14"/>
          <p:cNvSpPr txBox="1"/>
          <p:nvPr/>
        </p:nvSpPr>
        <p:spPr>
          <a:xfrm>
            <a:off x="357555" y="4065658"/>
            <a:ext cx="1200329" cy="1809688"/>
          </a:xfrm>
          <a:prstGeom prst="rect">
            <a:avLst/>
          </a:prstGeom>
          <a:noFill/>
          <a:ln>
            <a:noFill/>
          </a:ln>
        </p:spPr>
        <p:txBody>
          <a:bodyPr vert="eaVert" wrap="square" rtlCol="0">
            <a:spAutoFit/>
          </a:bodyPr>
          <a:lstStyle/>
          <a:p>
            <a:r>
              <a:rPr lang="ja-JP" altLang="en-US" sz="6600" b="1" dirty="0">
                <a:ln w="19050">
                  <a:solidFill>
                    <a:schemeClr val="bg1"/>
                  </a:solidFill>
                </a:ln>
                <a:solidFill>
                  <a:srgbClr val="C00000"/>
                </a:solidFill>
                <a:latin typeface="ＤＦ特太ゴシック体" panose="020B0509000000000000" pitchFamily="49" charset="-128"/>
                <a:ea typeface="ＤＦ特太ゴシック体" panose="020B0509000000000000" pitchFamily="49" charset="-128"/>
              </a:rPr>
              <a:t>個別</a:t>
            </a:r>
          </a:p>
        </p:txBody>
      </p:sp>
      <p:sp>
        <p:nvSpPr>
          <p:cNvPr id="17" name="テキスト ボックス 16"/>
          <p:cNvSpPr txBox="1"/>
          <p:nvPr/>
        </p:nvSpPr>
        <p:spPr>
          <a:xfrm>
            <a:off x="3873184" y="6253123"/>
            <a:ext cx="1200329" cy="2033694"/>
          </a:xfrm>
          <a:prstGeom prst="rect">
            <a:avLst/>
          </a:prstGeom>
          <a:noFill/>
          <a:ln>
            <a:noFill/>
          </a:ln>
        </p:spPr>
        <p:txBody>
          <a:bodyPr vert="eaVert" wrap="square" rtlCol="0">
            <a:spAutoFit/>
          </a:bodyPr>
          <a:lstStyle/>
          <a:p>
            <a:r>
              <a:rPr lang="ja-JP" altLang="en-US" sz="6600" b="1" dirty="0">
                <a:ln w="19050">
                  <a:solidFill>
                    <a:schemeClr val="bg1"/>
                  </a:solidFill>
                </a:ln>
                <a:solidFill>
                  <a:srgbClr val="C00000"/>
                </a:solidFill>
                <a:latin typeface="ＤＦ特太ゴシック体" panose="020B0509000000000000" pitchFamily="49" charset="-128"/>
                <a:ea typeface="ＤＦ特太ゴシック体" panose="020B0509000000000000" pitchFamily="49" charset="-128"/>
              </a:rPr>
              <a:t>遠隔</a:t>
            </a:r>
          </a:p>
        </p:txBody>
      </p:sp>
      <p:sp>
        <p:nvSpPr>
          <p:cNvPr id="18" name="テキスト ボックス 17"/>
          <p:cNvSpPr txBox="1"/>
          <p:nvPr/>
        </p:nvSpPr>
        <p:spPr>
          <a:xfrm>
            <a:off x="233417" y="6253122"/>
            <a:ext cx="3789943" cy="1892826"/>
          </a:xfrm>
          <a:prstGeom prst="rect">
            <a:avLst/>
          </a:prstGeom>
          <a:noFill/>
          <a:ln>
            <a:noFill/>
          </a:ln>
        </p:spPr>
        <p:txBody>
          <a:bodyPr wrap="square" rtlCol="0">
            <a:spAutoFit/>
          </a:bodyPr>
          <a:lstStyle/>
          <a:p>
            <a:pPr marL="285750" indent="-285750">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北海道高等学校遠隔授業配信センターから配信されるハイレベルな授業を受け、大学受験に向けた学習に取り組むことができます。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特に英語は３年生まで継続して受けることで、読む・書く・聞く・話す力を総合的に養います。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長期休業中には主要５教科の特別講習も設定されており、進路実現に向けて基礎から発展まで自分で選択して受講することができます。</a:t>
            </a:r>
          </a:p>
        </p:txBody>
      </p:sp>
      <p:sp>
        <p:nvSpPr>
          <p:cNvPr id="24" name="正方形/長方形 23"/>
          <p:cNvSpPr/>
          <p:nvPr/>
        </p:nvSpPr>
        <p:spPr>
          <a:xfrm>
            <a:off x="193598" y="5952109"/>
            <a:ext cx="6578590" cy="2377018"/>
          </a:xfrm>
          <a:prstGeom prst="rect">
            <a:avLst/>
          </a:prstGeom>
          <a:noFill/>
          <a:ln w="38100">
            <a:solidFill>
              <a:srgbClr val="FFFF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336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brightnessContrast bright="20000" contrast="20000"/>
                    </a14:imgEffect>
                  </a14:imgLayer>
                </a14:imgProps>
              </a:ext>
              <a:ext uri="{28A0092B-C50C-407E-A947-70E740481C1C}">
                <a14:useLocalDpi xmlns:a14="http://schemas.microsoft.com/office/drawing/2010/main" val="0"/>
              </a:ext>
            </a:extLst>
          </a:blip>
          <a:srcRect t="53328" r="35527" b="18182"/>
          <a:stretch/>
        </p:blipFill>
        <p:spPr>
          <a:xfrm>
            <a:off x="0" y="7955548"/>
            <a:ext cx="6858000" cy="1934174"/>
          </a:xfrm>
          <a:prstGeom prst="rect">
            <a:avLst/>
          </a:prstGeom>
        </p:spPr>
      </p:pic>
      <p:sp>
        <p:nvSpPr>
          <p:cNvPr id="5" name="テキスト ボックス 4"/>
          <p:cNvSpPr txBox="1"/>
          <p:nvPr/>
        </p:nvSpPr>
        <p:spPr>
          <a:xfrm>
            <a:off x="54806" y="68996"/>
            <a:ext cx="6858000" cy="553998"/>
          </a:xfrm>
          <a:prstGeom prst="rect">
            <a:avLst/>
          </a:prstGeom>
          <a:noFill/>
        </p:spPr>
        <p:txBody>
          <a:bodyPr wrap="square" rtlCol="0">
            <a:spAutoFit/>
          </a:bodyPr>
          <a:lstStyle/>
          <a:p>
            <a:r>
              <a:rPr lang="en-US" altLang="ja-JP" sz="3000" dirty="0">
                <a:solidFill>
                  <a:srgbClr val="FF4081"/>
                </a:solidFill>
                <a:latin typeface="Segoe UI Black" panose="020B0A02040204020203" pitchFamily="34" charset="0"/>
                <a:ea typeface="Segoe UI Black" panose="020B0A02040204020203" pitchFamily="34" charset="0"/>
              </a:rPr>
              <a:t>Support</a:t>
            </a:r>
            <a:endParaRPr lang="ja-JP" altLang="en-US" sz="3000" dirty="0">
              <a:solidFill>
                <a:srgbClr val="FF4081"/>
              </a:solidFill>
              <a:latin typeface="Segoe UI Black" panose="020B0A02040204020203" pitchFamily="34" charset="0"/>
            </a:endParaRPr>
          </a:p>
        </p:txBody>
      </p:sp>
      <p:sp>
        <p:nvSpPr>
          <p:cNvPr id="6" name="テキスト ボックス 5"/>
          <p:cNvSpPr txBox="1"/>
          <p:nvPr/>
        </p:nvSpPr>
        <p:spPr>
          <a:xfrm>
            <a:off x="0" y="534895"/>
            <a:ext cx="6858000" cy="707886"/>
          </a:xfrm>
          <a:prstGeom prst="rect">
            <a:avLst/>
          </a:prstGeom>
          <a:noFill/>
        </p:spPr>
        <p:txBody>
          <a:bodyPr wrap="square" rtlCol="0">
            <a:spAutoFit/>
          </a:bodyPr>
          <a:lstStyle/>
          <a:p>
            <a:r>
              <a:rPr lang="ja-JP" altLang="en-US" sz="2200" dirty="0">
                <a:solidFill>
                  <a:srgbClr val="C00000"/>
                </a:solidFill>
                <a:latin typeface="ＤＦ特太ゴシック体" panose="020B0509000000000000" pitchFamily="49" charset="-128"/>
                <a:ea typeface="ＤＦ特太ゴシック体" panose="020B0509000000000000" pitchFamily="49" charset="-128"/>
              </a:rPr>
              <a:t>★寿都町からの充実した８つのサポート</a:t>
            </a:r>
            <a:endParaRPr lang="en-US" altLang="ja-JP" sz="2200" dirty="0">
              <a:solidFill>
                <a:srgbClr val="C00000"/>
              </a:solidFill>
              <a:latin typeface="ＤＦ特太ゴシック体" panose="020B0509000000000000" pitchFamily="49" charset="-128"/>
              <a:ea typeface="ＤＦ特太ゴシック体" panose="020B0509000000000000" pitchFamily="49" charset="-128"/>
            </a:endParaRPr>
          </a:p>
          <a:p>
            <a:r>
              <a:rPr lang="ja-JP" altLang="en-US" b="1" dirty="0">
                <a:latin typeface="UD デジタル 教科書体 N-B" panose="02020700000000000000" pitchFamily="17" charset="-128"/>
                <a:ea typeface="UD デジタル 教科書体 N-B" panose="02020700000000000000" pitchFamily="17" charset="-128"/>
              </a:rPr>
              <a:t>　</a:t>
            </a:r>
            <a:r>
              <a:rPr lang="ja-JP" altLang="en-US" b="1" dirty="0">
                <a:latin typeface="UD デジタル 教科書体 NP-B" panose="02020700000000000000" pitchFamily="18" charset="-128"/>
                <a:ea typeface="UD デジタル 教科書体 NP-B" panose="02020700000000000000" pitchFamily="18" charset="-128"/>
              </a:rPr>
              <a:t>都市部の高校では考えられない手厚いサポート</a:t>
            </a:r>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54806" y="1179607"/>
            <a:ext cx="4229100" cy="677108"/>
          </a:xfrm>
          <a:prstGeom prst="rect">
            <a:avLst/>
          </a:prstGeom>
          <a:noFill/>
          <a:ln>
            <a:noFill/>
          </a:ln>
        </p:spPr>
        <p:txBody>
          <a:bodyPr wrap="square" rtlCol="0">
            <a:spAutoFit/>
          </a:bodyPr>
          <a:lstStyle/>
          <a:p>
            <a:r>
              <a:rPr lang="ja-JP" altLang="en-US" sz="2400" b="1" dirty="0">
                <a:solidFill>
                  <a:srgbClr val="00B0F0"/>
                </a:solidFill>
                <a:latin typeface="ＤＦ特太ゴシック体" panose="020B0509000000000000" pitchFamily="49" charset="-128"/>
                <a:ea typeface="ＤＦ特太ゴシック体" panose="020B0509000000000000" pitchFamily="49" charset="-128"/>
              </a:rPr>
              <a:t>入学祝い金</a:t>
            </a:r>
            <a:r>
              <a:rPr lang="en-US" altLang="ja-JP" sz="2400" b="1" dirty="0">
                <a:solidFill>
                  <a:srgbClr val="00B0F0"/>
                </a:solidFill>
                <a:latin typeface="ＤＦ特太ゴシック体" panose="020B0509000000000000" pitchFamily="49" charset="-128"/>
                <a:ea typeface="ＤＦ特太ゴシック体" panose="020B0509000000000000" pitchFamily="49" charset="-128"/>
              </a:rPr>
              <a:t>10</a:t>
            </a:r>
            <a:r>
              <a:rPr lang="ja-JP" altLang="en-US" sz="2400" b="1" dirty="0">
                <a:solidFill>
                  <a:srgbClr val="00B0F0"/>
                </a:solidFill>
                <a:latin typeface="ＤＦ特太ゴシック体" panose="020B0509000000000000" pitchFamily="49" charset="-128"/>
                <a:ea typeface="ＤＦ特太ゴシック体" panose="020B0509000000000000" pitchFamily="49" charset="-128"/>
              </a:rPr>
              <a:t>万円</a:t>
            </a:r>
            <a:r>
              <a:rPr lang="ja-JP" altLang="en-US" sz="1400" b="1" dirty="0">
                <a:solidFill>
                  <a:schemeClr val="accent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Support-1</a:t>
            </a:r>
            <a:endParaRPr lang="en-US" altLang="ja-JP" sz="2400" dirty="0">
              <a:solidFill>
                <a:srgbClr val="FF4081"/>
              </a:solidFill>
              <a:latin typeface="Segoe UI Black" panose="020B0A02040204020203" pitchFamily="34" charset="0"/>
              <a:ea typeface="Segoe UI Black" panose="020B0A02040204020203" pitchFamily="34" charset="0"/>
            </a:endParaRPr>
          </a:p>
          <a:p>
            <a:r>
              <a:rPr lang="ja-JP" altLang="en-US" sz="1400" b="1" dirty="0">
                <a:latin typeface="UD デジタル 教科書体 NP-B" panose="02020700000000000000" pitchFamily="18" charset="-128"/>
                <a:ea typeface="UD デジタル 教科書体 NP-B" panose="02020700000000000000" pitchFamily="18" charset="-128"/>
              </a:rPr>
              <a:t>３年間の教科書代、制服代を賄うことができます。</a:t>
            </a:r>
          </a:p>
        </p:txBody>
      </p:sp>
      <p:sp>
        <p:nvSpPr>
          <p:cNvPr id="9" name="テキスト ボックス 8"/>
          <p:cNvSpPr txBox="1"/>
          <p:nvPr/>
        </p:nvSpPr>
        <p:spPr>
          <a:xfrm>
            <a:off x="896495" y="1732456"/>
            <a:ext cx="5818603" cy="1323439"/>
          </a:xfrm>
          <a:prstGeom prst="rect">
            <a:avLst/>
          </a:prstGeom>
          <a:noFill/>
          <a:ln>
            <a:noFill/>
          </a:ln>
        </p:spPr>
        <p:txBody>
          <a:bodyPr wrap="square" rtlCol="0">
            <a:spAutoFit/>
          </a:bodyPr>
          <a:lstStyle/>
          <a:p>
            <a:r>
              <a:rPr lang="ja-JP" altLang="en-US" sz="2400" b="1" dirty="0">
                <a:solidFill>
                  <a:srgbClr val="00B050"/>
                </a:solidFill>
                <a:latin typeface="ＤＦ特太ゴシック体" panose="020B0509000000000000" pitchFamily="49" charset="-128"/>
                <a:ea typeface="ＤＦ特太ゴシック体" panose="020B0509000000000000" pitchFamily="49" charset="-128"/>
              </a:rPr>
              <a:t>スクールバス運行</a:t>
            </a:r>
            <a:r>
              <a:rPr lang="ja-JP" altLang="en-US" sz="14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Support-2</a:t>
            </a:r>
          </a:p>
          <a:p>
            <a:r>
              <a:rPr lang="ja-JP" altLang="en-US" sz="1400" b="1" dirty="0">
                <a:latin typeface="UD デジタル 教科書体 NP-B" panose="02020700000000000000" pitchFamily="18" charset="-128"/>
                <a:ea typeface="UD デジタル 教科書体 NP-B" panose="02020700000000000000" pitchFamily="18" charset="-128"/>
              </a:rPr>
              <a:t>黒松内町からの通学にはバス定期券購入補助、寿都町内からの通学にはスクールバスを運行します。また、部活動の練習試合や大会参加の際は、寿都町のスクールバスで送迎します。</a:t>
            </a:r>
            <a:endParaRPr lang="en-US" altLang="ja-JP" sz="1400" b="1" dirty="0">
              <a:latin typeface="UD デジタル 教科書体 NP-B" panose="02020700000000000000" pitchFamily="18" charset="-128"/>
              <a:ea typeface="UD デジタル 教科書体 NP-B" panose="02020700000000000000" pitchFamily="18" charset="-128"/>
            </a:endParaRPr>
          </a:p>
          <a:p>
            <a:r>
              <a:rPr lang="ja-JP" altLang="en-US" sz="1400" b="1" dirty="0">
                <a:latin typeface="UD デジタル 教科書体 NP-B" panose="02020700000000000000" pitchFamily="18" charset="-128"/>
                <a:ea typeface="UD デジタル 教科書体 NP-B" panose="02020700000000000000" pitchFamily="18" charset="-128"/>
              </a:rPr>
              <a:t>その他、下校の時間に合わせた臨時便があります。</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54806" y="2955222"/>
            <a:ext cx="6858000" cy="1323439"/>
          </a:xfrm>
          <a:prstGeom prst="rect">
            <a:avLst/>
          </a:prstGeom>
          <a:noFill/>
          <a:ln>
            <a:noFill/>
          </a:ln>
        </p:spPr>
        <p:txBody>
          <a:bodyPr wrap="square" rtlCol="0">
            <a:spAutoFit/>
          </a:bodyPr>
          <a:lstStyle/>
          <a:p>
            <a:r>
              <a:rPr lang="ja-JP" altLang="en-US" sz="2400" b="1" dirty="0">
                <a:solidFill>
                  <a:srgbClr val="00B0F0"/>
                </a:solidFill>
                <a:latin typeface="ＤＦ特太ゴシック体" panose="020B0509000000000000" pitchFamily="49" charset="-128"/>
                <a:ea typeface="ＤＦ特太ゴシック体" panose="020B0509000000000000" pitchFamily="49" charset="-128"/>
              </a:rPr>
              <a:t>模擬試験・検定受験料全額補助</a:t>
            </a:r>
            <a:r>
              <a:rPr lang="ja-JP" altLang="en-US" sz="12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Support-3</a:t>
            </a:r>
          </a:p>
          <a:p>
            <a:r>
              <a:rPr lang="ja-JP" altLang="en-US" sz="1400" b="1" dirty="0">
                <a:latin typeface="UD デジタル 教科書体 NP-B" panose="02020700000000000000" pitchFamily="18" charset="-128"/>
                <a:ea typeface="UD デジタル 教科書体 NP-B" panose="02020700000000000000" pitchFamily="18" charset="-128"/>
              </a:rPr>
              <a:t>各模擬試験、検定の受験料を回数無制限で補助します。</a:t>
            </a:r>
            <a:endParaRPr lang="en-US" altLang="ja-JP" sz="1400" b="1" dirty="0">
              <a:latin typeface="UD デジタル 教科書体 NP-B" panose="02020700000000000000" pitchFamily="18" charset="-128"/>
              <a:ea typeface="UD デジタル 教科書体 NP-B" panose="02020700000000000000" pitchFamily="18" charset="-128"/>
            </a:endParaRPr>
          </a:p>
          <a:p>
            <a:r>
              <a:rPr lang="en-US" altLang="ja-JP" sz="1400" b="1" dirty="0">
                <a:latin typeface="UD デジタル 教科書体 NP-B" panose="02020700000000000000" pitchFamily="18" charset="-128"/>
                <a:ea typeface="UD デジタル 教科書体 NP-B" panose="02020700000000000000" pitchFamily="18" charset="-128"/>
              </a:rPr>
              <a:t>Microsoft Office Specialist</a:t>
            </a:r>
            <a:r>
              <a:rPr lang="ja-JP" altLang="en-US" sz="1400" b="1" dirty="0">
                <a:latin typeface="UD デジタル 教科書体 NP-B" panose="02020700000000000000" pitchFamily="18" charset="-128"/>
                <a:ea typeface="UD デジタル 教科書体 NP-B" panose="02020700000000000000" pitchFamily="18" charset="-128"/>
              </a:rPr>
              <a:t>（</a:t>
            </a:r>
            <a:r>
              <a:rPr lang="en-US" altLang="ja-JP" sz="1400" b="1" dirty="0">
                <a:latin typeface="UD デジタル 教科書体 NP-B" panose="02020700000000000000" pitchFamily="18" charset="-128"/>
                <a:ea typeface="UD デジタル 教科書体 NP-B" panose="02020700000000000000" pitchFamily="18" charset="-128"/>
              </a:rPr>
              <a:t>*1</a:t>
            </a:r>
            <a:r>
              <a:rPr lang="ja-JP" altLang="en-US" sz="1400" b="1" dirty="0">
                <a:latin typeface="UD デジタル 教科書体 NP-B" panose="02020700000000000000" pitchFamily="18" charset="-128"/>
                <a:ea typeface="UD デジタル 教科書体 NP-B" panose="02020700000000000000" pitchFamily="18" charset="-128"/>
              </a:rPr>
              <a:t>）が校内で受験可能です。</a:t>
            </a:r>
            <a:endParaRPr lang="en-US" altLang="ja-JP" sz="1400" b="1" dirty="0">
              <a:latin typeface="UD デジタル 教科書体 NP-B" panose="02020700000000000000" pitchFamily="18" charset="-128"/>
              <a:ea typeface="UD デジタル 教科書体 NP-B" panose="02020700000000000000" pitchFamily="18" charset="-128"/>
            </a:endParaRPr>
          </a:p>
          <a:p>
            <a:r>
              <a:rPr lang="en-US" altLang="ja-JP" sz="1400" b="1" dirty="0">
                <a:latin typeface="UD デジタル 教科書体 NP-B" panose="02020700000000000000" pitchFamily="18" charset="-128"/>
                <a:ea typeface="UD デジタル 教科書体 NP-B" panose="02020700000000000000" pitchFamily="18" charset="-128"/>
              </a:rPr>
              <a:t>*1</a:t>
            </a:r>
            <a:r>
              <a:rPr lang="ja-JP" altLang="en-US" sz="1400" b="1" dirty="0">
                <a:latin typeface="UD デジタル 教科書体 NP-B" panose="02020700000000000000" pitchFamily="18" charset="-128"/>
                <a:ea typeface="UD デジタル 教科書体 NP-B" panose="02020700000000000000" pitchFamily="18" charset="-128"/>
              </a:rPr>
              <a:t>　</a:t>
            </a:r>
            <a:r>
              <a:rPr lang="en-US" altLang="ja-JP" sz="1400" b="1" dirty="0">
                <a:latin typeface="UD デジタル 教科書体 NP-B" panose="02020700000000000000" pitchFamily="18" charset="-128"/>
                <a:ea typeface="UD デジタル 教科書体 NP-B" panose="02020700000000000000" pitchFamily="18" charset="-128"/>
              </a:rPr>
              <a:t>Microsoft Office</a:t>
            </a:r>
            <a:r>
              <a:rPr lang="ja-JP" altLang="en-US" sz="1400" b="1" dirty="0">
                <a:latin typeface="UD デジタル 教科書体 NP-B" panose="02020700000000000000" pitchFamily="18" charset="-128"/>
                <a:ea typeface="UD デジタル 教科書体 NP-B" panose="02020700000000000000" pitchFamily="18" charset="-128"/>
              </a:rPr>
              <a:t>製品の操作スキルを証明し、マイクロソフト社が</a:t>
            </a:r>
            <a:endParaRPr lang="en-US" altLang="ja-JP" sz="1400" b="1" dirty="0">
              <a:latin typeface="UD デジタル 教科書体 NP-B" panose="02020700000000000000" pitchFamily="18" charset="-128"/>
              <a:ea typeface="UD デジタル 教科書体 NP-B" panose="02020700000000000000" pitchFamily="18" charset="-128"/>
            </a:endParaRPr>
          </a:p>
          <a:p>
            <a:r>
              <a:rPr lang="ja-JP" altLang="en-US" sz="1400" b="1" dirty="0">
                <a:latin typeface="UD デジタル 教科書体 NP-B" panose="02020700000000000000" pitchFamily="18" charset="-128"/>
                <a:ea typeface="UD デジタル 教科書体 NP-B" panose="02020700000000000000" pitchFamily="18" charset="-128"/>
              </a:rPr>
              <a:t>　　唯一認定する世界共通の資格</a:t>
            </a:r>
          </a:p>
        </p:txBody>
      </p:sp>
      <p:sp>
        <p:nvSpPr>
          <p:cNvPr id="20" name="テキスト ボックス 19"/>
          <p:cNvSpPr txBox="1"/>
          <p:nvPr/>
        </p:nvSpPr>
        <p:spPr>
          <a:xfrm>
            <a:off x="872642" y="4152888"/>
            <a:ext cx="5842456" cy="892552"/>
          </a:xfrm>
          <a:prstGeom prst="rect">
            <a:avLst/>
          </a:prstGeom>
          <a:noFill/>
          <a:ln>
            <a:noFill/>
          </a:ln>
        </p:spPr>
        <p:txBody>
          <a:bodyPr wrap="square" rtlCol="0">
            <a:spAutoFit/>
          </a:bodyPr>
          <a:lstStyle/>
          <a:p>
            <a:r>
              <a:rPr lang="ja-JP" altLang="en-US" sz="2400" b="1" dirty="0">
                <a:solidFill>
                  <a:srgbClr val="00B050"/>
                </a:solidFill>
                <a:latin typeface="ＤＦ特太ゴシック体" panose="020B0509000000000000" pitchFamily="49" charset="-128"/>
                <a:ea typeface="ＤＦ特太ゴシック体" panose="020B0509000000000000" pitchFamily="49" charset="-128"/>
              </a:rPr>
              <a:t>学校行事の負担軽減</a:t>
            </a:r>
            <a:r>
              <a:rPr lang="ja-JP" altLang="en-US" sz="12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Support-4</a:t>
            </a:r>
          </a:p>
          <a:p>
            <a:r>
              <a:rPr lang="ja-JP" altLang="en-US" sz="1400" b="1" dirty="0">
                <a:latin typeface="UD デジタル 教科書体 NP-B" panose="02020700000000000000" pitchFamily="18" charset="-128"/>
                <a:ea typeface="UD デジタル 教科書体 NP-B" panose="02020700000000000000" pitchFamily="18" charset="-128"/>
              </a:rPr>
              <a:t>見学旅行（学校⇔新千歳）・宿泊研修・スキー授業等で寿都町の</a:t>
            </a:r>
            <a:endParaRPr lang="en-US" altLang="ja-JP" sz="1400" b="1" dirty="0">
              <a:latin typeface="UD デジタル 教科書体 NP-B" panose="02020700000000000000" pitchFamily="18" charset="-128"/>
              <a:ea typeface="UD デジタル 教科書体 NP-B" panose="02020700000000000000" pitchFamily="18" charset="-128"/>
            </a:endParaRPr>
          </a:p>
          <a:p>
            <a:r>
              <a:rPr lang="ja-JP" altLang="en-US" sz="1400" b="1" dirty="0">
                <a:latin typeface="UD デジタル 教科書体 NP-B" panose="02020700000000000000" pitchFamily="18" charset="-128"/>
                <a:ea typeface="UD デジタル 教科書体 NP-B" panose="02020700000000000000" pitchFamily="18" charset="-128"/>
              </a:rPr>
              <a:t>スクールバスを利用し、費用の軽減を実現しました。</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p:cNvSpPr txBox="1"/>
          <p:nvPr/>
        </p:nvSpPr>
        <p:spPr>
          <a:xfrm>
            <a:off x="54806" y="4925373"/>
            <a:ext cx="6660292" cy="677108"/>
          </a:xfrm>
          <a:prstGeom prst="rect">
            <a:avLst/>
          </a:prstGeom>
          <a:noFill/>
          <a:ln>
            <a:noFill/>
          </a:ln>
        </p:spPr>
        <p:txBody>
          <a:bodyPr wrap="square" rtlCol="0">
            <a:spAutoFit/>
          </a:bodyPr>
          <a:lstStyle/>
          <a:p>
            <a:r>
              <a:rPr lang="ja-JP" altLang="en-US" sz="2400" b="1" dirty="0">
                <a:solidFill>
                  <a:srgbClr val="00B0F0"/>
                </a:solidFill>
                <a:latin typeface="ＤＦ特太ゴシック体" panose="020B0509000000000000" pitchFamily="49" charset="-128"/>
                <a:ea typeface="ＤＦ特太ゴシック体" panose="020B0509000000000000" pitchFamily="49" charset="-128"/>
              </a:rPr>
              <a:t>学校給食の提供</a:t>
            </a:r>
            <a:r>
              <a:rPr lang="ja-JP" altLang="en-US" sz="1200" b="1" dirty="0">
                <a:solidFill>
                  <a:srgbClr val="00B0F0"/>
                </a:solidFill>
                <a:latin typeface="ＤＦ特太ゴシック体" panose="020B0509000000000000" pitchFamily="49" charset="-128"/>
                <a:ea typeface="ＤＦ特太ゴシック体" panose="020B0509000000000000" pitchFamily="49" charset="-128"/>
              </a:rPr>
              <a:t>（有償）</a:t>
            </a:r>
            <a:r>
              <a:rPr lang="ja-JP" altLang="en-US" sz="12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Support-5</a:t>
            </a:r>
            <a:endParaRPr lang="ja-JP" altLang="en-US" sz="1400" dirty="0">
              <a:solidFill>
                <a:srgbClr val="FF4081"/>
              </a:solidFill>
              <a:latin typeface="Segoe UI Black" panose="020B0A02040204020203" pitchFamily="34" charset="0"/>
              <a:ea typeface="ＤＦ特太ゴシック体" panose="020B0509000000000000" pitchFamily="49" charset="-128"/>
            </a:endParaRPr>
          </a:p>
          <a:p>
            <a:r>
              <a:rPr lang="ja-JP" altLang="en-US" sz="1400" b="1" dirty="0">
                <a:latin typeface="UD デジタル 教科書体 NP-B" panose="02020700000000000000" pitchFamily="18" charset="-128"/>
                <a:ea typeface="UD デジタル 教科書体 NP-B" panose="02020700000000000000" pitchFamily="18" charset="-128"/>
              </a:rPr>
              <a:t>午前授業の日でも給食を提供します。昼食の心配はいりません</a:t>
            </a:r>
            <a:r>
              <a:rPr lang="ja-JP" altLang="en-US" sz="1400" b="1" dirty="0">
                <a:latin typeface="UD デジタル 教科書体 NP-R" panose="02020400000000000000" pitchFamily="18" charset="-128"/>
                <a:ea typeface="UD デジタル 教科書体 NP-R" panose="02020400000000000000" pitchFamily="18" charset="-128"/>
              </a:rPr>
              <a:t>。</a:t>
            </a:r>
          </a:p>
        </p:txBody>
      </p:sp>
      <p:sp>
        <p:nvSpPr>
          <p:cNvPr id="22" name="テキスト ボックス 21"/>
          <p:cNvSpPr txBox="1"/>
          <p:nvPr/>
        </p:nvSpPr>
        <p:spPr>
          <a:xfrm>
            <a:off x="0" y="8325867"/>
            <a:ext cx="4930346" cy="1569660"/>
          </a:xfrm>
          <a:prstGeom prst="rect">
            <a:avLst/>
          </a:prstGeom>
          <a:noFill/>
        </p:spPr>
        <p:txBody>
          <a:bodyPr wrap="square" rtlCol="0">
            <a:spAutoFit/>
          </a:bodyPr>
          <a:lstStyle/>
          <a:p>
            <a:pP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小さな町の</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小さな学校</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都市部の大きな学校では考えられない</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“どこにも負けない大きなサポート”がある</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872642" y="5504960"/>
            <a:ext cx="5782962" cy="1107996"/>
          </a:xfrm>
          <a:prstGeom prst="rect">
            <a:avLst/>
          </a:prstGeom>
          <a:noFill/>
          <a:ln>
            <a:noFill/>
          </a:ln>
        </p:spPr>
        <p:txBody>
          <a:bodyPr wrap="square" rtlCol="0">
            <a:spAutoFit/>
          </a:bodyPr>
          <a:lstStyle/>
          <a:p>
            <a:r>
              <a:rPr lang="ja-JP" altLang="en-US" sz="2400" b="1" dirty="0">
                <a:solidFill>
                  <a:srgbClr val="00B050"/>
                </a:solidFill>
                <a:latin typeface="Gill Sans Ultra Bold" panose="020B0A02020104020203" pitchFamily="34" charset="0"/>
                <a:ea typeface="ＤＦ特太ゴシック体" panose="020B0509000000000000" pitchFamily="49" charset="-128"/>
              </a:rPr>
              <a:t>公設民営学習塾の開設</a:t>
            </a:r>
            <a:r>
              <a:rPr lang="ja-JP" altLang="en-US" sz="12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Support-6</a:t>
            </a:r>
          </a:p>
          <a:p>
            <a:r>
              <a:rPr lang="ja-JP" altLang="en-US" sz="1400" b="1" dirty="0">
                <a:latin typeface="UD デジタル 教科書体 NP-B" panose="02020700000000000000" pitchFamily="18" charset="-128"/>
                <a:ea typeface="UD デジタル 教科書体 NP-B" panose="02020700000000000000" pitchFamily="18" charset="-128"/>
              </a:rPr>
              <a:t>寿都高校生や中学生の学力向上のため、基礎学力や勉強意欲の向上を促進。自習室にはＷｉ－Ｆｉを完備し動画配信による授業を受講することもできます。</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54806" y="6485380"/>
            <a:ext cx="6660292" cy="892552"/>
          </a:xfrm>
          <a:prstGeom prst="rect">
            <a:avLst/>
          </a:prstGeom>
          <a:noFill/>
          <a:ln>
            <a:noFill/>
          </a:ln>
        </p:spPr>
        <p:txBody>
          <a:bodyPr wrap="square" rtlCol="0">
            <a:spAutoFit/>
          </a:bodyPr>
          <a:lstStyle/>
          <a:p>
            <a:r>
              <a:rPr lang="ja-JP" altLang="en-US" sz="2400" b="1" dirty="0">
                <a:solidFill>
                  <a:srgbClr val="00B0F0"/>
                </a:solidFill>
                <a:latin typeface="ＤＦ特太ゴシック体" panose="020B0509000000000000" pitchFamily="49" charset="-128"/>
                <a:ea typeface="ＤＦ特太ゴシック体" panose="020B0509000000000000" pitchFamily="49" charset="-128"/>
              </a:rPr>
              <a:t>タブレットの貸与</a:t>
            </a:r>
            <a:r>
              <a:rPr lang="ja-JP" altLang="en-US" sz="1200" b="1" dirty="0">
                <a:solidFill>
                  <a:srgbClr val="00B0F0"/>
                </a:solidFill>
                <a:latin typeface="ＤＦ特太ゴシック体" panose="020B0509000000000000" pitchFamily="49" charset="-128"/>
                <a:ea typeface="ＤＦ特太ゴシック体" panose="020B0509000000000000" pitchFamily="49" charset="-128"/>
              </a:rPr>
              <a:t>（無償）</a:t>
            </a:r>
            <a:r>
              <a:rPr lang="ja-JP" altLang="en-US" sz="12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Support-7</a:t>
            </a:r>
            <a:endParaRPr lang="ja-JP" altLang="en-US" sz="1400" dirty="0">
              <a:solidFill>
                <a:srgbClr val="FF4081"/>
              </a:solidFill>
              <a:latin typeface="Segoe UI Black" panose="020B0A02040204020203" pitchFamily="34" charset="0"/>
              <a:ea typeface="ＤＦ特太ゴシック体" panose="020B0509000000000000" pitchFamily="49" charset="-128"/>
            </a:endParaRPr>
          </a:p>
          <a:p>
            <a:r>
              <a:rPr lang="ja-JP" altLang="en-US" sz="1400" b="1" dirty="0">
                <a:latin typeface="UD デジタル 教科書体 NP-B" panose="02020700000000000000" pitchFamily="18" charset="-128"/>
                <a:ea typeface="UD デジタル 教科書体 NP-B" panose="02020700000000000000" pitchFamily="18" charset="-128"/>
              </a:rPr>
              <a:t>寿都町から生徒一人一人にタブレットが貸与されます。</a:t>
            </a:r>
            <a:endParaRPr lang="en-US" altLang="ja-JP" sz="1400" b="1" dirty="0">
              <a:latin typeface="UD デジタル 教科書体 NP-B" panose="02020700000000000000" pitchFamily="18" charset="-128"/>
              <a:ea typeface="UD デジタル 教科書体 NP-B" panose="02020700000000000000" pitchFamily="18" charset="-128"/>
            </a:endParaRPr>
          </a:p>
          <a:p>
            <a:r>
              <a:rPr lang="ja-JP" altLang="en-US" sz="1400" b="1" dirty="0">
                <a:latin typeface="UD デジタル 教科書体 NP-B" panose="02020700000000000000" pitchFamily="18" charset="-128"/>
                <a:ea typeface="UD デジタル 教科書体 NP-B" panose="02020700000000000000" pitchFamily="18" charset="-128"/>
              </a:rPr>
              <a:t>授業や進路活動に活用します。</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872642" y="7272635"/>
            <a:ext cx="5782962" cy="677108"/>
          </a:xfrm>
          <a:prstGeom prst="rect">
            <a:avLst/>
          </a:prstGeom>
          <a:noFill/>
          <a:ln>
            <a:noFill/>
          </a:ln>
        </p:spPr>
        <p:txBody>
          <a:bodyPr wrap="square" rtlCol="0">
            <a:spAutoFit/>
          </a:bodyPr>
          <a:lstStyle/>
          <a:p>
            <a:r>
              <a:rPr lang="ja-JP" altLang="en-US" sz="2400" b="1" dirty="0">
                <a:solidFill>
                  <a:srgbClr val="00B050"/>
                </a:solidFill>
                <a:latin typeface="Gill Sans Ultra Bold" panose="020B0A02020104020203" pitchFamily="34" charset="0"/>
                <a:ea typeface="ＤＦ特太ゴシック体" panose="020B0509000000000000" pitchFamily="49" charset="-128"/>
              </a:rPr>
              <a:t>各教室に空調機を完備</a:t>
            </a:r>
            <a:r>
              <a:rPr lang="ja-JP" altLang="en-US" sz="12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Support-8</a:t>
            </a:r>
          </a:p>
          <a:p>
            <a:r>
              <a:rPr lang="ja-JP" altLang="en-US" sz="1400" b="1" dirty="0">
                <a:latin typeface="UD デジタル 教科書体 NP-B" panose="02020700000000000000" pitchFamily="18" charset="-128"/>
                <a:ea typeface="UD デジタル 教科書体 NP-B" panose="02020700000000000000" pitchFamily="18" charset="-128"/>
              </a:rPr>
              <a:t>各教室に空調機が完備されているので、快適な環境で学習できます。</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6363908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2773</TotalTime>
  <Words>1011</Words>
  <Application>Microsoft Office PowerPoint</Application>
  <PresentationFormat>A4 210 x 297 mm</PresentationFormat>
  <Paragraphs>108</Paragraphs>
  <Slides>4</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vt:i4>
      </vt:variant>
    </vt:vector>
  </HeadingPairs>
  <TitlesOfParts>
    <vt:vector size="18" baseType="lpstr">
      <vt:lpstr>BIZ UDゴシック</vt:lpstr>
      <vt:lpstr>ＤＦ特太ゴシック体</vt:lpstr>
      <vt:lpstr>UD デジタル 教科書体 N-B</vt:lpstr>
      <vt:lpstr>UD デジタル 教科書体 NP-B</vt:lpstr>
      <vt:lpstr>UD デジタル 教科書体 NP-R</vt:lpstr>
      <vt:lpstr>UD デジタル 教科書体 N-R</vt:lpstr>
      <vt:lpstr>游ゴシック</vt:lpstr>
      <vt:lpstr>Arial</vt:lpstr>
      <vt:lpstr>Bodoni MT Black</vt:lpstr>
      <vt:lpstr>Calibri</vt:lpstr>
      <vt:lpstr>Calibri Light</vt:lpstr>
      <vt:lpstr>Gill Sans Ultra Bold</vt:lpstr>
      <vt:lpstr>Segoe UI Black</vt:lpstr>
      <vt:lpstr>Office テーマ</vt:lpstr>
      <vt:lpstr>今</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201610-2</dc:creator>
  <cp:lastModifiedBy>寿都_007</cp:lastModifiedBy>
  <cp:revision>193</cp:revision>
  <cp:lastPrinted>2025-07-05T03:42:25Z</cp:lastPrinted>
  <dcterms:created xsi:type="dcterms:W3CDTF">2023-05-09T06:08:09Z</dcterms:created>
  <dcterms:modified xsi:type="dcterms:W3CDTF">2025-07-05T03:43:32Z</dcterms:modified>
</cp:coreProperties>
</file>